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7" r:id="rId6"/>
  </p:sldMasterIdLst>
  <p:notesMasterIdLst>
    <p:notesMasterId r:id="rId20"/>
  </p:notesMasterIdLst>
  <p:sldIdLst>
    <p:sldId id="567" r:id="rId7"/>
    <p:sldId id="659" r:id="rId8"/>
    <p:sldId id="569" r:id="rId9"/>
    <p:sldId id="670" r:id="rId10"/>
    <p:sldId id="671" r:id="rId11"/>
    <p:sldId id="279" r:id="rId12"/>
    <p:sldId id="562" r:id="rId13"/>
    <p:sldId id="565" r:id="rId14"/>
    <p:sldId id="571" r:id="rId15"/>
    <p:sldId id="672" r:id="rId16"/>
    <p:sldId id="673" r:id="rId17"/>
    <p:sldId id="674" r:id="rId18"/>
    <p:sldId id="26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7DAC5-2D1D-4632-BEA8-DC5103A3BCE7}" v="3" dt="2023-05-24T18:45:42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67" autoAdjust="0"/>
  </p:normalViewPr>
  <p:slideViewPr>
    <p:cSldViewPr snapToGrid="0">
      <p:cViewPr varScale="1">
        <p:scale>
          <a:sx n="88" d="100"/>
          <a:sy n="88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Diaz" userId="S::lidia2@ulaval.ca::421ddfcf-79de-4c5f-bc02-4cad8decc96d" providerId="AD" clId="Web-{E1E7DAC5-2D1D-4632-BEA8-DC5103A3BCE7}"/>
    <pc:docChg chg="modSld">
      <pc:chgData name="Liliana Diaz" userId="S::lidia2@ulaval.ca::421ddfcf-79de-4c5f-bc02-4cad8decc96d" providerId="AD" clId="Web-{E1E7DAC5-2D1D-4632-BEA8-DC5103A3BCE7}" dt="2023-05-24T18:45:42.517" v="2" actId="20577"/>
      <pc:docMkLst>
        <pc:docMk/>
      </pc:docMkLst>
      <pc:sldChg chg="modSp">
        <pc:chgData name="Liliana Diaz" userId="S::lidia2@ulaval.ca::421ddfcf-79de-4c5f-bc02-4cad8decc96d" providerId="AD" clId="Web-{E1E7DAC5-2D1D-4632-BEA8-DC5103A3BCE7}" dt="2023-05-24T18:45:42.517" v="2" actId="20577"/>
        <pc:sldMkLst>
          <pc:docMk/>
          <pc:sldMk cId="836367655" sldId="562"/>
        </pc:sldMkLst>
        <pc:spChg chg="mod">
          <ac:chgData name="Liliana Diaz" userId="S::lidia2@ulaval.ca::421ddfcf-79de-4c5f-bc02-4cad8decc96d" providerId="AD" clId="Web-{E1E7DAC5-2D1D-4632-BEA8-DC5103A3BCE7}" dt="2023-05-24T18:45:42.517" v="2" actId="20577"/>
          <ac:spMkLst>
            <pc:docMk/>
            <pc:sldMk cId="836367655" sldId="562"/>
            <ac:spMk id="3" creationId="{1CDDC235-C9C7-457D-9BDD-70EEDD1BBB9F}"/>
          </ac:spMkLst>
        </pc:spChg>
      </pc:sldChg>
    </pc:docChg>
  </pc:docChgLst>
  <pc:docChgLst>
    <pc:chgData name="Demers, Annie (DG-DIR)" userId="fafe26ee-559f-493e-9e71-974d48e8c61d" providerId="ADAL" clId="{DA494368-FA84-4F13-8EB9-E8980DAC32DA}"/>
    <pc:docChg chg="delSld modSld">
      <pc:chgData name="Demers, Annie (DG-DIR)" userId="fafe26ee-559f-493e-9e71-974d48e8c61d" providerId="ADAL" clId="{DA494368-FA84-4F13-8EB9-E8980DAC32DA}" dt="2023-05-03T19:19:29.089" v="13" actId="2696"/>
      <pc:docMkLst>
        <pc:docMk/>
      </pc:docMkLst>
      <pc:sldChg chg="del">
        <pc:chgData name="Demers, Annie (DG-DIR)" userId="fafe26ee-559f-493e-9e71-974d48e8c61d" providerId="ADAL" clId="{DA494368-FA84-4F13-8EB9-E8980DAC32DA}" dt="2023-05-03T19:19:23.743" v="12" actId="2696"/>
        <pc:sldMkLst>
          <pc:docMk/>
          <pc:sldMk cId="0" sldId="260"/>
        </pc:sldMkLst>
      </pc:sldChg>
      <pc:sldChg chg="modNotesTx">
        <pc:chgData name="Demers, Annie (DG-DIR)" userId="fafe26ee-559f-493e-9e71-974d48e8c61d" providerId="ADAL" clId="{DA494368-FA84-4F13-8EB9-E8980DAC32DA}" dt="2023-05-03T19:18:59.006" v="4" actId="6549"/>
        <pc:sldMkLst>
          <pc:docMk/>
          <pc:sldMk cId="651911015" sldId="279"/>
        </pc:sldMkLst>
      </pc:sldChg>
      <pc:sldChg chg="modNotesTx">
        <pc:chgData name="Demers, Annie (DG-DIR)" userId="fafe26ee-559f-493e-9e71-974d48e8c61d" providerId="ADAL" clId="{DA494368-FA84-4F13-8EB9-E8980DAC32DA}" dt="2023-05-03T19:19:03.284" v="5" actId="6549"/>
        <pc:sldMkLst>
          <pc:docMk/>
          <pc:sldMk cId="836367655" sldId="562"/>
        </pc:sldMkLst>
      </pc:sldChg>
      <pc:sldChg chg="del">
        <pc:chgData name="Demers, Annie (DG-DIR)" userId="fafe26ee-559f-493e-9e71-974d48e8c61d" providerId="ADAL" clId="{DA494368-FA84-4F13-8EB9-E8980DAC32DA}" dt="2023-05-03T19:19:29.089" v="13" actId="2696"/>
        <pc:sldMkLst>
          <pc:docMk/>
          <pc:sldMk cId="1869610147" sldId="563"/>
        </pc:sldMkLst>
      </pc:sldChg>
      <pc:sldChg chg="del">
        <pc:chgData name="Demers, Annie (DG-DIR)" userId="fafe26ee-559f-493e-9e71-974d48e8c61d" providerId="ADAL" clId="{DA494368-FA84-4F13-8EB9-E8980DAC32DA}" dt="2023-05-03T19:19:29.089" v="13" actId="2696"/>
        <pc:sldMkLst>
          <pc:docMk/>
          <pc:sldMk cId="277437259" sldId="564"/>
        </pc:sldMkLst>
      </pc:sldChg>
      <pc:sldChg chg="modNotesTx">
        <pc:chgData name="Demers, Annie (DG-DIR)" userId="fafe26ee-559f-493e-9e71-974d48e8c61d" providerId="ADAL" clId="{DA494368-FA84-4F13-8EB9-E8980DAC32DA}" dt="2023-05-03T19:19:06.420" v="6" actId="6549"/>
        <pc:sldMkLst>
          <pc:docMk/>
          <pc:sldMk cId="2313829400" sldId="565"/>
        </pc:sldMkLst>
      </pc:sldChg>
      <pc:sldChg chg="del">
        <pc:chgData name="Demers, Annie (DG-DIR)" userId="fafe26ee-559f-493e-9e71-974d48e8c61d" providerId="ADAL" clId="{DA494368-FA84-4F13-8EB9-E8980DAC32DA}" dt="2023-05-03T19:19:29.089" v="13" actId="2696"/>
        <pc:sldMkLst>
          <pc:docMk/>
          <pc:sldMk cId="263815591" sldId="566"/>
        </pc:sldMkLst>
      </pc:sldChg>
      <pc:sldChg chg="del">
        <pc:chgData name="Demers, Annie (DG-DIR)" userId="fafe26ee-559f-493e-9e71-974d48e8c61d" providerId="ADAL" clId="{DA494368-FA84-4F13-8EB9-E8980DAC32DA}" dt="2023-05-03T19:19:29.089" v="13" actId="2696"/>
        <pc:sldMkLst>
          <pc:docMk/>
          <pc:sldMk cId="362481280" sldId="568"/>
        </pc:sldMkLst>
      </pc:sldChg>
      <pc:sldChg chg="modNotesTx">
        <pc:chgData name="Demers, Annie (DG-DIR)" userId="fafe26ee-559f-493e-9e71-974d48e8c61d" providerId="ADAL" clId="{DA494368-FA84-4F13-8EB9-E8980DAC32DA}" dt="2023-05-03T19:18:52.302" v="1" actId="6549"/>
        <pc:sldMkLst>
          <pc:docMk/>
          <pc:sldMk cId="3612400977" sldId="569"/>
        </pc:sldMkLst>
      </pc:sldChg>
      <pc:sldChg chg="del">
        <pc:chgData name="Demers, Annie (DG-DIR)" userId="fafe26ee-559f-493e-9e71-974d48e8c61d" providerId="ADAL" clId="{DA494368-FA84-4F13-8EB9-E8980DAC32DA}" dt="2023-05-03T19:19:29.089" v="13" actId="2696"/>
        <pc:sldMkLst>
          <pc:docMk/>
          <pc:sldMk cId="3615531351" sldId="570"/>
        </pc:sldMkLst>
      </pc:sldChg>
      <pc:sldChg chg="modNotesTx">
        <pc:chgData name="Demers, Annie (DG-DIR)" userId="fafe26ee-559f-493e-9e71-974d48e8c61d" providerId="ADAL" clId="{DA494368-FA84-4F13-8EB9-E8980DAC32DA}" dt="2023-05-03T19:19:08.824" v="7" actId="6549"/>
        <pc:sldMkLst>
          <pc:docMk/>
          <pc:sldMk cId="3137053830" sldId="571"/>
        </pc:sldMkLst>
      </pc:sldChg>
      <pc:sldChg chg="modNotesTx">
        <pc:chgData name="Demers, Annie (DG-DIR)" userId="fafe26ee-559f-493e-9e71-974d48e8c61d" providerId="ADAL" clId="{DA494368-FA84-4F13-8EB9-E8980DAC32DA}" dt="2023-05-03T19:18:48.716" v="0" actId="6549"/>
        <pc:sldMkLst>
          <pc:docMk/>
          <pc:sldMk cId="3122197686" sldId="659"/>
        </pc:sldMkLst>
      </pc:sldChg>
      <pc:sldChg chg="modNotesTx">
        <pc:chgData name="Demers, Annie (DG-DIR)" userId="fafe26ee-559f-493e-9e71-974d48e8c61d" providerId="ADAL" clId="{DA494368-FA84-4F13-8EB9-E8980DAC32DA}" dt="2023-05-03T19:18:54.959" v="2" actId="6549"/>
        <pc:sldMkLst>
          <pc:docMk/>
          <pc:sldMk cId="0" sldId="670"/>
        </pc:sldMkLst>
      </pc:sldChg>
      <pc:sldChg chg="modNotesTx">
        <pc:chgData name="Demers, Annie (DG-DIR)" userId="fafe26ee-559f-493e-9e71-974d48e8c61d" providerId="ADAL" clId="{DA494368-FA84-4F13-8EB9-E8980DAC32DA}" dt="2023-05-03T19:18:56.782" v="3" actId="6549"/>
        <pc:sldMkLst>
          <pc:docMk/>
          <pc:sldMk cId="1194617358" sldId="671"/>
        </pc:sldMkLst>
      </pc:sldChg>
      <pc:sldChg chg="modNotesTx">
        <pc:chgData name="Demers, Annie (DG-DIR)" userId="fafe26ee-559f-493e-9e71-974d48e8c61d" providerId="ADAL" clId="{DA494368-FA84-4F13-8EB9-E8980DAC32DA}" dt="2023-05-03T19:19:11.953" v="8" actId="6549"/>
        <pc:sldMkLst>
          <pc:docMk/>
          <pc:sldMk cId="2493571040" sldId="672"/>
        </pc:sldMkLst>
      </pc:sldChg>
      <pc:sldChg chg="modNotesTx">
        <pc:chgData name="Demers, Annie (DG-DIR)" userId="fafe26ee-559f-493e-9e71-974d48e8c61d" providerId="ADAL" clId="{DA494368-FA84-4F13-8EB9-E8980DAC32DA}" dt="2023-05-03T19:19:16.784" v="10" actId="6549"/>
        <pc:sldMkLst>
          <pc:docMk/>
          <pc:sldMk cId="3659209131" sldId="673"/>
        </pc:sldMkLst>
      </pc:sldChg>
      <pc:sldChg chg="modNotesTx">
        <pc:chgData name="Demers, Annie (DG-DIR)" userId="fafe26ee-559f-493e-9e71-974d48e8c61d" providerId="ADAL" clId="{DA494368-FA84-4F13-8EB9-E8980DAC32DA}" dt="2023-05-03T19:19:19.019" v="11" actId="6549"/>
        <pc:sldMkLst>
          <pc:docMk/>
          <pc:sldMk cId="2643108412" sldId="674"/>
        </pc:sldMkLst>
      </pc:sldChg>
      <pc:sldMasterChg chg="delSldLayout">
        <pc:chgData name="Demers, Annie (DG-DIR)" userId="fafe26ee-559f-493e-9e71-974d48e8c61d" providerId="ADAL" clId="{DA494368-FA84-4F13-8EB9-E8980DAC32DA}" dt="2023-05-03T19:19:23.743" v="12" actId="2696"/>
        <pc:sldMasterMkLst>
          <pc:docMk/>
          <pc:sldMasterMk cId="1061595238" sldId="2147483660"/>
        </pc:sldMasterMkLst>
        <pc:sldLayoutChg chg="del">
          <pc:chgData name="Demers, Annie (DG-DIR)" userId="fafe26ee-559f-493e-9e71-974d48e8c61d" providerId="ADAL" clId="{DA494368-FA84-4F13-8EB9-E8980DAC32DA}" dt="2023-05-03T19:19:23.743" v="12" actId="2696"/>
          <pc:sldLayoutMkLst>
            <pc:docMk/>
            <pc:sldMasterMk cId="1061595238" sldId="2147483660"/>
            <pc:sldLayoutMk cId="2608535302" sldId="214748373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51181-545E-1340-A3C8-94FA640D325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0072-2333-4D46-823E-DEBAAA42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8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220F4-B072-4DC3-956B-ACAE09E9CDB5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63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512-F7BB-2242-877B-670702B3308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27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lnSpc>
                <a:spcPct val="106000"/>
              </a:lnSpc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512-F7BB-2242-877B-670702B3308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8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C0072-2333-4D46-823E-DEBAAA42306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801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220F4-B072-4DC3-956B-ACAE09E9CDB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899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C0072-2333-4D46-823E-DEBAAA42306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63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C0072-2333-4D46-823E-DEBAAA42306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64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C0072-2333-4D46-823E-DEBAAA42306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95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C0072-2333-4D46-823E-DEBAAA42306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512-F7BB-2242-877B-670702B330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02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512-F7BB-2242-877B-670702B330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32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512-F7BB-2242-877B-670702B3308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17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512-F7BB-2242-877B-670702B3308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CE68FB-7AB3-405A-BD68-1A613A6CF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6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F5D655-5BA0-4A6C-BA48-E6C99408E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350240E-86C3-47B5-A873-8B37FC18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/>
              <a:t>Stratégie de développement durable • Ville de Québec | Mai 2023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465ECAF-3BB1-4A13-B010-E44FFD0B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176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3806" y="1816300"/>
            <a:ext cx="6069781" cy="2387600"/>
          </a:xfr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3806" y="4203900"/>
            <a:ext cx="6069781" cy="1655763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33805" y="558257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2805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FA3341B-2E66-4F49-9C3C-EB739C99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8F0949D-3541-4888-88D7-8DA75A00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089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F5D655-5BA0-4A6C-BA48-E6C99408E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350240E-86C3-47B5-A873-8B37FC18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/>
              <a:t>Stratégie de développement durable • Ville de Québec | Mai 2023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465ECAF-3BB1-4A13-B010-E44FFD0B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53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CE68FB-7AB3-405A-BD68-1A613A6CF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0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36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365125"/>
            <a:ext cx="6978649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CE68FB-7AB3-405A-BD68-1A613A6CF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CBFAD3-FE87-496A-83C2-93C128F8B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02" t="6052"/>
          <a:stretch/>
        </p:blipFill>
        <p:spPr>
          <a:xfrm>
            <a:off x="-65124" y="437511"/>
            <a:ext cx="1263495" cy="12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CE68FB-7AB3-405A-BD68-1A613A6CF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08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ED09B5BD-B228-4A43-89A2-AE0D44B306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3FAC1E-91AE-4B71-ADC4-1AB773C0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40F919-3D20-4E86-9519-179048DA6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ED09B5BD-B228-4A43-89A2-AE0D44B306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3FAC1E-91AE-4B71-ADC4-1AB773C0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40F919-3D20-4E86-9519-179048DA6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5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126" y="823050"/>
            <a:ext cx="5676324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1126" y="3675787"/>
            <a:ext cx="56763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0041" y="6356351"/>
            <a:ext cx="5749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5ECDDB-22FF-4C05-B894-79A7274E458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287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E42031"/>
              </a:gs>
              <a:gs pos="100000">
                <a:srgbClr val="C520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/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50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B419"/>
              </a:gs>
              <a:gs pos="100000">
                <a:srgbClr val="D3A1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3B910298-FBAA-4A9B-AEE3-6D3EB45FC805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683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3CAD49"/>
              </a:gs>
              <a:gs pos="100000">
                <a:srgbClr val="279B4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B4BC3EA-97B1-4F9A-BF23-D8147C9D2E5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27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E42031"/>
              </a:gs>
              <a:gs pos="70000">
                <a:srgbClr val="C520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1D1720C-A145-4825-B241-8297F1373AD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657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26B29"/>
              </a:gs>
              <a:gs pos="100000">
                <a:srgbClr val="EF43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56A9FC-9D97-4EBA-97DF-8C67AEDC8B7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5245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0CA7D6"/>
              </a:gs>
              <a:gs pos="100000">
                <a:srgbClr val="127E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BF6C08-6E20-4943-B6DC-C49CF228FC0C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43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B419"/>
              </a:gs>
              <a:gs pos="100000">
                <a:srgbClr val="D3A1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1D0E512E-3B11-433C-8AC4-6A928CE0EAFC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535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C52035"/>
              </a:gs>
              <a:gs pos="100000">
                <a:srgbClr val="9018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BD5E5DF-6621-4D3B-A187-94B007EAD987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34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9727"/>
              </a:gs>
              <a:gs pos="100000">
                <a:srgbClr val="F36F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BB99ABC-8C2D-445B-8995-655301CEFCC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15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D51579"/>
              </a:gs>
              <a:gs pos="100000">
                <a:srgbClr val="9018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1298378-0834-4223-9AF7-FF844B52A52C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880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B419"/>
              </a:gs>
              <a:gs pos="77000">
                <a:srgbClr val="F99D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61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D29F29"/>
              </a:gs>
              <a:gs pos="81000">
                <a:srgbClr val="CF8D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986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2E9746"/>
              </a:gs>
              <a:gs pos="100000">
                <a:srgbClr val="4878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274" y="2266809"/>
            <a:ext cx="1987252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4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09ACD8"/>
              </a:gs>
              <a:gs pos="80000">
                <a:srgbClr val="127E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471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3CAD49"/>
              </a:gs>
              <a:gs pos="100000">
                <a:srgbClr val="2E97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321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70000">
                <a:srgbClr val="0A578C"/>
              </a:gs>
              <a:gs pos="0">
                <a:srgbClr val="127E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0A578C"/>
              </a:gs>
              <a:gs pos="100000">
                <a:srgbClr val="1D37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583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7739A3-479C-4D3B-B22F-5C8423F1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0041" y="6356351"/>
            <a:ext cx="574964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145ECDDB-22FF-4C05-B894-79A7274E458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6575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2947" y="6356351"/>
            <a:ext cx="53801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11AC95B-A4DD-4F74-B615-3EC2C5C9DD3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891F0-4810-48F5-BC0A-9AA068B2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</p:spTree>
    <p:extLst>
      <p:ext uri="{BB962C8B-B14F-4D97-AF65-F5344CB8AC3E}">
        <p14:creationId xmlns:p14="http://schemas.microsoft.com/office/powerpoint/2010/main" val="139574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5234" y="6356351"/>
            <a:ext cx="547255" cy="365125"/>
          </a:xfrm>
        </p:spPr>
        <p:txBody>
          <a:bodyPr/>
          <a:lstStyle>
            <a:lvl1pPr algn="ctr">
              <a:defRPr/>
            </a:lvl1pPr>
          </a:lstStyle>
          <a:p>
            <a:fld id="{511AC95B-A4DD-4F74-B615-3EC2C5C9DD3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3847AD-4CEA-4F2C-B30E-9C0FD34A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</p:spTree>
    <p:extLst>
      <p:ext uri="{BB962C8B-B14F-4D97-AF65-F5344CB8AC3E}">
        <p14:creationId xmlns:p14="http://schemas.microsoft.com/office/powerpoint/2010/main" val="1707606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697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028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6287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5534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7920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126" y="823050"/>
            <a:ext cx="5676324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1126" y="3675787"/>
            <a:ext cx="56763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0041" y="6356351"/>
            <a:ext cx="5749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5ECDDB-22FF-4C05-B894-79A7274E458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04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ED09B5BD-B228-4A43-89A2-AE0D44B306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3FAC1E-91AE-4B71-ADC4-1AB773C0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572" y="4322618"/>
            <a:ext cx="3011448" cy="347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40F919-3D20-4E86-9519-179048DA6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18" y="502263"/>
            <a:ext cx="934476" cy="1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9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3806" y="1816300"/>
            <a:ext cx="6069781" cy="2387600"/>
          </a:xfrm>
        </p:spPr>
        <p:txBody>
          <a:bodyPr anchor="b">
            <a:normAutofit/>
          </a:bodyPr>
          <a:lstStyle>
            <a:lvl1pPr algn="l">
              <a:defRPr sz="426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3806" y="4203900"/>
            <a:ext cx="6069781" cy="1655763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33805" y="558257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7A01FA-82CB-48F9-9B7E-459B5AD38939}" type="datetime1">
              <a:rPr lang="fr-CA" smtClean="0"/>
              <a:t>2023-05-24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072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FA3341B-2E66-4F49-9C3C-EB739C99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8F0949D-3541-4888-88D7-8DA75A00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470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F5D655-5BA0-4A6C-BA48-E6C99408E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350240E-86C3-47B5-A873-8B37FC18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/>
              <a:t>Stratégie de développement durable • Ville de Québec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465ECAF-3BB1-4A13-B010-E44FFD0B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3105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CE68FB-7AB3-405A-BD68-1A613A6CF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9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0890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365125"/>
            <a:ext cx="6978649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CE68FB-7AB3-405A-BD68-1A613A6CF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CBFAD3-FE87-496A-83C2-93C128F8B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02" t="6052"/>
          <a:stretch/>
        </p:blipFill>
        <p:spPr>
          <a:xfrm>
            <a:off x="-65124" y="437511"/>
            <a:ext cx="1263495" cy="12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1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BEBD4200-4420-44E4-977D-B64C33E0B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CF3DC0F-2020-4A2B-95B9-85C5A410D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5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BE9D5CE3-F01B-41C2-A6A4-6B0D8646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CE68FB-7AB3-405A-BD68-1A613A6CF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8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ED09B5BD-B228-4A43-89A2-AE0D44B306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3FAC1E-91AE-4B71-ADC4-1AB773C0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40F919-3D20-4E86-9519-179048DA6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62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12">
            <a:extLst>
              <a:ext uri="{FF2B5EF4-FFF2-40B4-BE49-F238E27FC236}">
                <a16:creationId xmlns:a16="http://schemas.microsoft.com/office/drawing/2014/main" id="{ED09B5BD-B228-4A43-89A2-AE0D44B306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74299" y="0"/>
            <a:ext cx="3717701" cy="6858000"/>
          </a:xfrm>
        </p:spPr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3FAC1E-91AE-4B71-ADC4-1AB773C0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572" y="4322618"/>
            <a:ext cx="3011448" cy="3474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840F919-3D20-4E86-9519-179048DA6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18" y="502263"/>
            <a:ext cx="934476" cy="10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126" y="823050"/>
            <a:ext cx="5676324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1126" y="3675787"/>
            <a:ext cx="56763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0041" y="6356351"/>
            <a:ext cx="57496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45ECDDB-22FF-4C05-B894-79A7274E458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183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E42031"/>
              </a:gs>
              <a:gs pos="100000">
                <a:srgbClr val="C520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/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C435F22-A7F7-454D-BBC0-CBD1C343D06D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582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B419"/>
              </a:gs>
              <a:gs pos="100000">
                <a:srgbClr val="D3A1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3B910298-FBAA-4A9B-AEE3-6D3EB45FC805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063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3CAD49"/>
              </a:gs>
              <a:gs pos="100000">
                <a:srgbClr val="279B4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B4BC3EA-97B1-4F9A-BF23-D8147C9D2E5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662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E42031"/>
              </a:gs>
              <a:gs pos="70000">
                <a:srgbClr val="C520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1D1720C-A145-4825-B241-8297F1373AD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490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26B29"/>
              </a:gs>
              <a:gs pos="100000">
                <a:srgbClr val="EF43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56A9FC-9D97-4EBA-97DF-8C67AEDC8B7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722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0CA7D6"/>
              </a:gs>
              <a:gs pos="100000">
                <a:srgbClr val="127E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BF6C08-6E20-4943-B6DC-C49CF228FC0C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0104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B419"/>
              </a:gs>
              <a:gs pos="100000">
                <a:srgbClr val="D3A1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1D0E512E-3B11-433C-8AC4-6A928CE0EAFC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02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C52035"/>
              </a:gs>
              <a:gs pos="100000">
                <a:srgbClr val="9018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BD5E5DF-6621-4D3B-A187-94B007EAD987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1052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9727"/>
              </a:gs>
              <a:gs pos="100000">
                <a:srgbClr val="F36F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CBB99ABC-8C2D-445B-8995-655301CEFCC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51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D51579"/>
              </a:gs>
              <a:gs pos="100000">
                <a:srgbClr val="9018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1298378-0834-4223-9AF7-FF844B52A52C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379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F8B419"/>
              </a:gs>
              <a:gs pos="77000">
                <a:srgbClr val="F99D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75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D29F29"/>
              </a:gs>
              <a:gs pos="81000">
                <a:srgbClr val="CF8D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217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8F1A63-0C22-4407-A487-566C3328D681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2E9746"/>
              </a:gs>
              <a:gs pos="100000">
                <a:srgbClr val="4878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76BB4D4-5463-4384-9DEC-5C9DCC06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274" y="2266809"/>
            <a:ext cx="1987252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6913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09ACD8"/>
              </a:gs>
              <a:gs pos="80000">
                <a:srgbClr val="127E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8437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3CAD49"/>
              </a:gs>
              <a:gs pos="100000">
                <a:srgbClr val="2E974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59957"/>
            <a:ext cx="2000956" cy="20009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798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70000">
                <a:srgbClr val="0A578C"/>
              </a:gs>
              <a:gs pos="0">
                <a:srgbClr val="127EB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609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0602A0-13E6-46BC-8D0E-9F9ED3C7B299}"/>
              </a:ext>
            </a:extLst>
          </p:cNvPr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gradFill>
            <a:gsLst>
              <a:gs pos="0">
                <a:srgbClr val="0A578C"/>
              </a:gs>
              <a:gs pos="100000">
                <a:srgbClr val="1D37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73" y="365125"/>
            <a:ext cx="7188200" cy="1325563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073" y="1825625"/>
            <a:ext cx="7188199" cy="435133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8073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66764" y="6356351"/>
            <a:ext cx="63038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E2D8E8-1678-415B-AAE0-A9EB6CE8E1A0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82A4F-5412-4839-BDA3-02B115D8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22" y="2266809"/>
            <a:ext cx="2000956" cy="1987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8570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0B94-3859-4439-ABE8-B0BD6F54212A}" type="datetime1">
              <a:rPr lang="fr-CA" smtClean="0"/>
              <a:t>2023-05-24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7739A3-479C-4D3B-B22F-5C8423F1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0041" y="6356351"/>
            <a:ext cx="574964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145ECDDB-22FF-4C05-B894-79A7274E458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4036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2947" y="6356351"/>
            <a:ext cx="53801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11AC95B-A4DD-4F74-B615-3EC2C5C9DD3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891F0-4810-48F5-BC0A-9AA068B2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</p:spTree>
    <p:extLst>
      <p:ext uri="{BB962C8B-B14F-4D97-AF65-F5344CB8AC3E}">
        <p14:creationId xmlns:p14="http://schemas.microsoft.com/office/powerpoint/2010/main" val="384621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5234" y="6356351"/>
            <a:ext cx="547255" cy="365125"/>
          </a:xfrm>
        </p:spPr>
        <p:txBody>
          <a:bodyPr/>
          <a:lstStyle>
            <a:lvl1pPr algn="ctr">
              <a:defRPr/>
            </a:lvl1pPr>
          </a:lstStyle>
          <a:p>
            <a:fld id="{511AC95B-A4DD-4F74-B615-3EC2C5C9DD3E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3847AD-4CEA-4F2C-B30E-9C0FD34A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>
            <a:lvl1pPr algn="l"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</p:spTree>
    <p:extLst>
      <p:ext uri="{BB962C8B-B14F-4D97-AF65-F5344CB8AC3E}">
        <p14:creationId xmlns:p14="http://schemas.microsoft.com/office/powerpoint/2010/main" val="1921884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AA8D-C796-4B4A-8DF4-C35A4CB09699}" type="datetime1">
              <a:rPr lang="fr-CA" smtClean="0"/>
              <a:t>2023-05-24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0544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7C15-2E27-4B4B-A420-9253513FFA3A}" type="datetime1">
              <a:rPr lang="fr-CA" smtClean="0"/>
              <a:t>2023-05-24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07750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784B-CBEC-4CC5-A9C9-8CEE7D9547CE}" type="datetime1">
              <a:rPr lang="fr-CA" smtClean="0"/>
              <a:t>2023-05-24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50339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F747-394F-411E-810B-4487906262CF}" type="datetime1">
              <a:rPr lang="fr-CA" smtClean="0"/>
              <a:t>2023-05-24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C95B-A4DD-4F74-B615-3EC2C5C9DD3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98009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91" b="0" i="0">
                <a:solidFill>
                  <a:srgbClr val="1D3767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77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Stratégie de développement durable • Ville de Québec | Mai 2023</a:t>
            </a:r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96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Stratégie de développement durable • Ville de Québec | Mai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AC95B-A4DD-4F74-B615-3EC2C5C9DD3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159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92" r:id="rId4"/>
    <p:sldLayoutId id="2147483694" r:id="rId5"/>
    <p:sldLayoutId id="2147483664" r:id="rId6"/>
    <p:sldLayoutId id="2147483693" r:id="rId7"/>
    <p:sldLayoutId id="2147483672" r:id="rId8"/>
    <p:sldLayoutId id="2147483691" r:id="rId9"/>
    <p:sldLayoutId id="2147483663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74" r:id="rId24"/>
    <p:sldLayoutId id="2147483688" r:id="rId25"/>
    <p:sldLayoutId id="2147483689" r:id="rId26"/>
    <p:sldLayoutId id="2147483690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6B440E-4A1D-4F2F-AD52-A71CEFE4FD77}" type="datetime1">
              <a:rPr lang="fr-CA" smtClean="0"/>
              <a:t>2023-05-24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Stratégie de développement durable • Ville de Québec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AC95B-A4DD-4F74-B615-3EC2C5C9DD3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20" Type="http://schemas.openxmlformats.org/officeDocument/2006/relationships/image" Target="../media/image57.png"/><Relationship Id="rId41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290BF-367F-49A4-92C6-FB6FBD96AF6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116945" y="508695"/>
            <a:ext cx="7075055" cy="2387600"/>
          </a:xfrm>
        </p:spPr>
        <p:txBody>
          <a:bodyPr>
            <a:normAutofit fontScale="90000"/>
          </a:bodyPr>
          <a:lstStyle/>
          <a:p>
            <a:r>
              <a:rPr lang="fr-CA" dirty="0">
                <a:latin typeface="Arial"/>
                <a:cs typeface="Arial"/>
              </a:rPr>
              <a:t>La stratégie de la Ville de Québec vers l’atteinte des objectifs de développement durable : place aux données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EAE81F-9763-45E7-8631-EB9EB7FDB16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787624" y="3702167"/>
            <a:ext cx="6069781" cy="1655763"/>
          </a:xfrm>
        </p:spPr>
        <p:txBody>
          <a:bodyPr vert="horz" lIns="121920" tIns="60960" rIns="121920" bIns="60960" rtlCol="0" anchor="t">
            <a:normAutofit lnSpcReduction="10000"/>
          </a:bodyPr>
          <a:lstStyle/>
          <a:p>
            <a:r>
              <a:rPr lang="fr-CA" dirty="0">
                <a:latin typeface="Arial"/>
                <a:cs typeface="Arial"/>
              </a:rPr>
              <a:t>Pour une ville plus juste, écologique et prospère</a:t>
            </a:r>
          </a:p>
          <a:p>
            <a:endParaRPr lang="fr-CA" dirty="0"/>
          </a:p>
          <a:p>
            <a:r>
              <a:rPr lang="fr-CA" dirty="0">
                <a:latin typeface="Arial"/>
                <a:cs typeface="Arial"/>
              </a:rPr>
              <a:t>Mai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24D27A-75ED-45F1-8C5B-1BD03E9FE3E8}"/>
              </a:ext>
            </a:extLst>
          </p:cNvPr>
          <p:cNvSpPr txBox="1"/>
          <p:nvPr/>
        </p:nvSpPr>
        <p:spPr>
          <a:xfrm>
            <a:off x="4267199" y="3124199"/>
            <a:ext cx="36575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96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1A874D-CEE1-43F7-9FEC-DE023A769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39875"/>
            <a:ext cx="10898264" cy="4401307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cs typeface="Calibri" panose="020F0502020204030204"/>
              </a:rPr>
              <a:t>La responsabilité restreinte ou partagée de la Ville dans certains champs fait en sorte qu'il est difficile de quantifier les répercussions de certaines de nos actions.</a:t>
            </a:r>
          </a:p>
          <a:p>
            <a:pPr marL="0" indent="0">
              <a:buNone/>
            </a:pPr>
            <a:r>
              <a:rPr lang="fr-FR" b="1" dirty="0">
                <a:cs typeface="Calibri" panose="020F0502020204030204"/>
              </a:rPr>
              <a:t>Exemple : </a:t>
            </a:r>
            <a:r>
              <a:rPr lang="fr-FR" dirty="0">
                <a:cs typeface="Calibri" panose="020F0502020204030204"/>
              </a:rPr>
              <a:t>Le </a:t>
            </a:r>
            <a:r>
              <a:rPr lang="fr-FR" dirty="0">
                <a:ea typeface="+mn-lt"/>
                <a:cs typeface="+mn-lt"/>
              </a:rPr>
              <a:t>projet-pilote de jeux libres destinés aux tout-petits dans les parcs de Québec</a:t>
            </a:r>
            <a:r>
              <a:rPr lang="fr-FR" dirty="0">
                <a:cs typeface="Calibri" panose="020F0502020204030204"/>
              </a:rPr>
              <a:t> peut avoir un impact indirect sur le </a:t>
            </a:r>
            <a:r>
              <a:rPr lang="fr-CA" i="1" dirty="0">
                <a:cs typeface="Calibri" panose="020F0502020204030204"/>
              </a:rPr>
              <a:t>pourcentage d’enfants de moins de 5 ans dont le développement est en bonne voie en matière de santé, d’apprentissage et de bien-être psychosocial</a:t>
            </a:r>
            <a:r>
              <a:rPr lang="fr-FR" i="1" dirty="0">
                <a:ea typeface="+mn-lt"/>
                <a:cs typeface="+mn-lt"/>
              </a:rPr>
              <a:t>*</a:t>
            </a:r>
            <a:r>
              <a:rPr lang="fr-FR" dirty="0">
                <a:ea typeface="+mn-lt"/>
                <a:cs typeface="+mn-lt"/>
              </a:rPr>
              <a:t>. </a:t>
            </a:r>
            <a:r>
              <a:rPr lang="fr-FR" sz="1800" i="1" dirty="0">
                <a:cs typeface="Calibri" panose="020F0502020204030204"/>
              </a:rPr>
              <a:t>*cet indicateur est suggéré par l'ONU</a:t>
            </a:r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Comment mesurer l'impact d'une telle mesure ? 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51523A-F220-4746-93F0-21709910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1091"/>
            <a:ext cx="10233212" cy="1325563"/>
          </a:xfrm>
        </p:spPr>
        <p:txBody>
          <a:bodyPr/>
          <a:lstStyle/>
          <a:p>
            <a:r>
              <a:rPr lang="fr-CA" b="1" dirty="0"/>
              <a:t>Difficultés rencontrées  - exemples</a:t>
            </a:r>
            <a:endParaRPr lang="fr-CA" dirty="0">
              <a:cs typeface="Calibri Light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717F8AE-FEEE-FF49-B4EF-A605218C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/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</p:spTree>
    <p:extLst>
      <p:ext uri="{BB962C8B-B14F-4D97-AF65-F5344CB8AC3E}">
        <p14:creationId xmlns:p14="http://schemas.microsoft.com/office/powerpoint/2010/main" val="249357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1523A-F220-4746-93F0-21709910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1091"/>
            <a:ext cx="10233212" cy="1325563"/>
          </a:xfrm>
        </p:spPr>
        <p:txBody>
          <a:bodyPr/>
          <a:lstStyle/>
          <a:p>
            <a:r>
              <a:rPr lang="fr-CA" b="1" dirty="0"/>
              <a:t>Difficultés rencontrées - exemples</a:t>
            </a:r>
            <a:endParaRPr lang="fr-CA" dirty="0">
              <a:cs typeface="Calibri Light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717F8AE-FEEE-FF49-B4EF-A605218C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/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1A874D-CEE1-43F7-9FEC-DE023A769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868" y="2109892"/>
            <a:ext cx="10898264" cy="2295854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collecte et gestion des données</a:t>
            </a:r>
          </a:p>
          <a:p>
            <a:pPr marL="342900" lvl="0" indent="-342900" algn="just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transformation de données et les outils technologiques.</a:t>
            </a:r>
            <a:endParaRPr lang="fr-C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20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0F80DCE7-11B7-CD8D-C6D0-39CCC4DEB71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36874" r="18007"/>
          <a:stretch/>
        </p:blipFill>
        <p:spPr>
          <a:xfrm>
            <a:off x="2522538" y="0"/>
            <a:ext cx="9669462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9870CDD-8544-A819-86BF-8BE3CE6E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148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b="1" dirty="0" err="1"/>
              <a:t>Prochaines</a:t>
            </a:r>
            <a:r>
              <a:rPr lang="en-US" sz="4000" b="1" dirty="0"/>
              <a:t> étapes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1CD872D-750B-ACF1-4F35-20C8D484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811486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 fontAlgn="base">
              <a:buNone/>
            </a:pPr>
            <a:r>
              <a:rPr lang="en-US" sz="2000" dirty="0"/>
              <a:t>DE L’INFORMATION FIABLE, ACCESSIBLE ET COMPRÉHENSIBLE​ POUR LES CITOYENS​</a:t>
            </a:r>
          </a:p>
          <a:p>
            <a:pPr indent="-228600" defTabSz="914400" fontAlgn="base"/>
            <a:r>
              <a:rPr lang="en-US" sz="2000" dirty="0"/>
              <a:t>Mise à jour de la page web du </a:t>
            </a:r>
            <a:r>
              <a:rPr lang="en-US" sz="2000" dirty="0" err="1"/>
              <a:t>développement</a:t>
            </a:r>
            <a:r>
              <a:rPr lang="en-US" sz="2000" dirty="0"/>
              <a:t> durable de la Ville</a:t>
            </a:r>
          </a:p>
          <a:p>
            <a:pPr indent="-228600" defTabSz="914400" fontAlgn="base"/>
            <a:r>
              <a:rPr lang="en-US" sz="2000" dirty="0"/>
              <a:t>Publication d’un tableau de bord des </a:t>
            </a:r>
            <a:r>
              <a:rPr lang="en-US" sz="2000" dirty="0" err="1"/>
              <a:t>cibles</a:t>
            </a:r>
            <a:r>
              <a:rPr lang="en-US" sz="2000" dirty="0"/>
              <a:t> </a:t>
            </a:r>
            <a:r>
              <a:rPr lang="en-US" sz="2000" dirty="0" err="1"/>
              <a:t>combinés</a:t>
            </a:r>
            <a:r>
              <a:rPr lang="en-US" sz="2000" dirty="0"/>
              <a:t> </a:t>
            </a:r>
            <a:r>
              <a:rPr lang="en-US" sz="2000" dirty="0" err="1"/>
              <a:t>budgétaires</a:t>
            </a:r>
            <a:r>
              <a:rPr lang="en-US" sz="2000" dirty="0"/>
              <a:t> et du </a:t>
            </a:r>
            <a:r>
              <a:rPr lang="en-US" sz="2000" dirty="0" err="1"/>
              <a:t>développement</a:t>
            </a:r>
            <a:r>
              <a:rPr lang="en-US" sz="2000" dirty="0"/>
              <a:t> durable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5AEC9B-43AC-30B3-0411-EB4273E0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714" y="6310312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1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Stratégie</a:t>
            </a:r>
            <a:r>
              <a:rPr lang="en-US" sz="11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de </a:t>
            </a:r>
            <a:r>
              <a:rPr lang="en-US" sz="1100" kern="1200" dirty="0" err="1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développement</a:t>
            </a:r>
            <a:r>
              <a:rPr lang="en-US" sz="11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 durable • Ville de Québec | Mai 2023</a:t>
            </a:r>
          </a:p>
        </p:txBody>
      </p:sp>
    </p:spTree>
    <p:extLst>
      <p:ext uri="{BB962C8B-B14F-4D97-AF65-F5344CB8AC3E}">
        <p14:creationId xmlns:p14="http://schemas.microsoft.com/office/powerpoint/2010/main" val="264310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pour une image  17" descr="Une image contenant extérieur, ciel, cité, rive&#10;&#10;Description générée automatiquement">
            <a:extLst>
              <a:ext uri="{FF2B5EF4-FFF2-40B4-BE49-F238E27FC236}">
                <a16:creationId xmlns:a16="http://schemas.microsoft.com/office/drawing/2014/main" id="{49FDE98A-7719-402E-9B10-FCD972AD2D9A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/>
        </p:blipFill>
        <p:spPr/>
      </p:pic>
      <p:sp>
        <p:nvSpPr>
          <p:cNvPr id="20" name="Titre 19">
            <a:extLst>
              <a:ext uri="{FF2B5EF4-FFF2-40B4-BE49-F238E27FC236}">
                <a16:creationId xmlns:a16="http://schemas.microsoft.com/office/drawing/2014/main" id="{82637C02-75FB-4E99-9918-AB69C4EEA17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4395" y="402295"/>
            <a:ext cx="10503211" cy="1584260"/>
          </a:xfrm>
          <a:solidFill>
            <a:srgbClr val="3BA0D4">
              <a:alpha val="40000"/>
            </a:srgbClr>
          </a:solidFill>
        </p:spPr>
        <p:txBody>
          <a:bodyPr>
            <a:normAutofit/>
          </a:bodyPr>
          <a:lstStyle/>
          <a:p>
            <a:r>
              <a:rPr lang="fr-CA" sz="3200" dirty="0">
                <a:latin typeface="Arial"/>
                <a:cs typeface="Arial"/>
              </a:rPr>
              <a:t>Merci pour votre attention.</a:t>
            </a:r>
            <a:br>
              <a:rPr lang="fr-CA" sz="3200" dirty="0"/>
            </a:br>
            <a:br>
              <a:rPr lang="fr-CA" sz="3200" dirty="0"/>
            </a:br>
            <a:r>
              <a:rPr lang="fr-CA" sz="3200" dirty="0">
                <a:latin typeface="Arial"/>
                <a:cs typeface="Arial"/>
              </a:rPr>
              <a:t>Période de questions et commentaires.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C31F8DA3-A1E5-4FC0-9020-6F1BD0670D2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baseline="30000"/>
              <a:t>Stratégie de développement durable • Ville de Québec | Mai 2023</a:t>
            </a:r>
          </a:p>
        </p:txBody>
      </p:sp>
    </p:spTree>
    <p:extLst>
      <p:ext uri="{BB962C8B-B14F-4D97-AF65-F5344CB8AC3E}">
        <p14:creationId xmlns:p14="http://schemas.microsoft.com/office/powerpoint/2010/main" val="281879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1393C6D-011F-4074-B131-A025A0761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37" y="346168"/>
            <a:ext cx="1535041" cy="15889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402CB9-C80A-42EC-AA6F-73DDA12B9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255" y="346167"/>
            <a:ext cx="1650939" cy="15479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5FBE302-B2AD-45EB-A984-7B1D81C02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983" y="346167"/>
            <a:ext cx="1959743" cy="1547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1D986B-60C2-4C0D-88E4-B17426A1F9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90" t="15957" r="-3205"/>
          <a:stretch/>
        </p:blipFill>
        <p:spPr>
          <a:xfrm>
            <a:off x="1189639" y="2538345"/>
            <a:ext cx="1584884" cy="16896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5CC6E0E-5A41-4FB3-B41E-25DC749BD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639" y="4930536"/>
            <a:ext cx="1681869" cy="1582664"/>
          </a:xfrm>
          <a:prstGeom prst="rect">
            <a:avLst/>
          </a:prstGeom>
        </p:spPr>
      </p:pic>
      <p:sp>
        <p:nvSpPr>
          <p:cNvPr id="23" name="Rectangle 26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6" y="2300640"/>
            <a:ext cx="8124505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B5E5479-FE3A-40BC-B658-01066D4C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973" y="2892584"/>
            <a:ext cx="6868620" cy="1016897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/>
            <a:r>
              <a:rPr lang="en-US" sz="3067" b="1" dirty="0">
                <a:solidFill>
                  <a:srgbClr val="FFFFFF"/>
                </a:solidFill>
                <a:latin typeface="Arial Black" panose="020B0A04020102020204" pitchFamily="34" charset="0"/>
                <a:cs typeface="+mj-cs"/>
              </a:rPr>
              <a:t>La vision</a:t>
            </a:r>
          </a:p>
        </p:txBody>
      </p:sp>
      <p:cxnSp>
        <p:nvCxnSpPr>
          <p:cNvPr id="24" name="Straight Connector 28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3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0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2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1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11D74-C6D9-4ABA-BD6F-5AD5E59D4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181" y="4101153"/>
            <a:ext cx="6868620" cy="2075809"/>
          </a:xfrm>
        </p:spPr>
        <p:txBody>
          <a:bodyPr vert="horz" lIns="121920" tIns="60960" rIns="121920" bIns="60960" rtlCol="0">
            <a:normAutofit/>
          </a:bodyPr>
          <a:lstStyle/>
          <a:p>
            <a:pPr indent="-304792" defTabSz="1219170"/>
            <a:endParaRPr lang="en-US" sz="2000" dirty="0">
              <a:solidFill>
                <a:srgbClr val="FFFFFF"/>
              </a:solidFill>
            </a:endParaRPr>
          </a:p>
          <a:p>
            <a:pPr marL="0" indent="0" defTabSz="1219170"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En</a:t>
            </a:r>
            <a:r>
              <a:rPr lang="en-US" sz="2000" b="1" dirty="0">
                <a:solidFill>
                  <a:srgbClr val="FFFFFF"/>
                </a:solidFill>
              </a:rPr>
              <a:t> 2030, la population de Québec </a:t>
            </a:r>
            <a:r>
              <a:rPr lang="en-US" sz="2000" b="1" dirty="0" err="1">
                <a:solidFill>
                  <a:srgbClr val="FFFFFF"/>
                </a:solidFill>
              </a:rPr>
              <a:t>forme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une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communauté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engagée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solidaire</a:t>
            </a:r>
            <a:r>
              <a:rPr lang="en-US" sz="2000" b="1" dirty="0">
                <a:solidFill>
                  <a:srgbClr val="FFFFFF"/>
                </a:solidFill>
              </a:rPr>
              <a:t> et inclusive. Elle </a:t>
            </a:r>
            <a:r>
              <a:rPr lang="en-US" sz="2000" b="1" dirty="0" err="1">
                <a:solidFill>
                  <a:srgbClr val="FFFFFF"/>
                </a:solidFill>
              </a:rPr>
              <a:t>profite</a:t>
            </a:r>
            <a:r>
              <a:rPr lang="en-US" sz="2000" b="1" dirty="0">
                <a:solidFill>
                  <a:srgbClr val="FFFFFF"/>
                </a:solidFill>
              </a:rPr>
              <a:t> d’un </a:t>
            </a:r>
            <a:r>
              <a:rPr lang="en-US" sz="2000" b="1" dirty="0" err="1">
                <a:solidFill>
                  <a:srgbClr val="FFFFFF"/>
                </a:solidFill>
              </a:rPr>
              <a:t>environnement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sain</a:t>
            </a:r>
            <a:r>
              <a:rPr lang="en-US" sz="2000" b="1" dirty="0">
                <a:solidFill>
                  <a:srgbClr val="FFFFFF"/>
                </a:solidFill>
              </a:rPr>
              <a:t> et </a:t>
            </a:r>
            <a:r>
              <a:rPr lang="en-US" sz="2000" b="1" dirty="0" err="1">
                <a:solidFill>
                  <a:srgbClr val="FFFFFF"/>
                </a:solidFill>
              </a:rPr>
              <a:t>résilient</a:t>
            </a:r>
            <a:r>
              <a:rPr lang="en-US" sz="2000" b="1" dirty="0">
                <a:solidFill>
                  <a:srgbClr val="FFFFFF"/>
                </a:solidFill>
              </a:rPr>
              <a:t> face aux </a:t>
            </a:r>
            <a:r>
              <a:rPr lang="en-US" sz="2000" b="1" dirty="0" err="1">
                <a:solidFill>
                  <a:srgbClr val="FFFFFF"/>
                </a:solidFill>
              </a:rPr>
              <a:t>changements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climatiques</a:t>
            </a:r>
            <a:r>
              <a:rPr lang="en-US" sz="2000" b="1" dirty="0">
                <a:solidFill>
                  <a:srgbClr val="FFFFFF"/>
                </a:solidFill>
              </a:rPr>
              <a:t> et </a:t>
            </a:r>
            <a:r>
              <a:rPr lang="en-US" sz="2000" b="1" dirty="0" err="1">
                <a:solidFill>
                  <a:srgbClr val="FFFFFF"/>
                </a:solidFill>
              </a:rPr>
              <a:t>récolte</a:t>
            </a:r>
            <a:r>
              <a:rPr lang="en-US" sz="2000" b="1" dirty="0">
                <a:solidFill>
                  <a:srgbClr val="FFFFFF"/>
                </a:solidFill>
              </a:rPr>
              <a:t> les fruits </a:t>
            </a:r>
            <a:r>
              <a:rPr lang="en-US" sz="2000" b="1" dirty="0" err="1">
                <a:solidFill>
                  <a:srgbClr val="FFFFFF"/>
                </a:solidFill>
              </a:rPr>
              <a:t>d’une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économie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juste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b="1" dirty="0" err="1">
                <a:solidFill>
                  <a:srgbClr val="FFFFFF"/>
                </a:solidFill>
              </a:rPr>
              <a:t>verte</a:t>
            </a:r>
            <a:r>
              <a:rPr lang="en-US" sz="2000" b="1" dirty="0">
                <a:solidFill>
                  <a:srgbClr val="FFFFFF"/>
                </a:solidFill>
              </a:rPr>
              <a:t> et </a:t>
            </a:r>
            <a:r>
              <a:rPr lang="en-US" sz="2000" b="1" dirty="0" err="1">
                <a:solidFill>
                  <a:srgbClr val="FFFFFF"/>
                </a:solidFill>
              </a:rPr>
              <a:t>prospère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638529-8113-4053-BC1C-6AA19DBB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1658" y="6356350"/>
            <a:ext cx="3671741" cy="365125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>
              <a:spcAft>
                <a:spcPts val="800"/>
              </a:spcAft>
            </a:pPr>
            <a:r>
              <a:rPr lang="en-US" sz="1600" baseline="30000">
                <a:solidFill>
                  <a:srgbClr val="FFFFFF"/>
                </a:solidFill>
                <a:latin typeface="Calibri" panose="020F0502020204030204"/>
              </a:rPr>
              <a:t>Stratégie de développement durable • Ville de Québec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D3E031-7D9A-4BD9-AD21-9C48632E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47109" y="6356350"/>
            <a:ext cx="1206691" cy="365125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r" defTabSz="1219170">
              <a:lnSpc>
                <a:spcPct val="90000"/>
              </a:lnSpc>
              <a:spcAft>
                <a:spcPts val="800"/>
              </a:spcAft>
            </a:pPr>
            <a:fld id="{CC435F22-A7F7-454D-BBC0-CBD1C343D06D}" type="slidenum">
              <a:rPr lang="en-US" sz="1600">
                <a:solidFill>
                  <a:srgbClr val="FFFFFF"/>
                </a:solidFill>
                <a:latin typeface="Calibri" panose="020F0502020204030204"/>
              </a:rPr>
              <a:pPr algn="r" defTabSz="1219170">
                <a:lnSpc>
                  <a:spcPct val="90000"/>
                </a:lnSpc>
                <a:spcAft>
                  <a:spcPts val="800"/>
                </a:spcAft>
              </a:pPr>
              <a:t>2</a:t>
            </a:fld>
            <a:endParaRPr lang="en-US" sz="16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867E3F1-1855-4EE5-96AE-5A8547557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40" y="344801"/>
            <a:ext cx="1535041" cy="158894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DC0BEFB-613C-400C-942F-93208446C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57" y="344800"/>
            <a:ext cx="1650939" cy="154794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70EF5B6-00A3-45D4-A5BA-FB57644FC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986" y="344801"/>
            <a:ext cx="1959743" cy="15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7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6003496-FFD3-4083-5F4D-80062987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499"/>
            <a:ext cx="11186290" cy="1256061"/>
          </a:xfrm>
        </p:spPr>
        <p:txBody>
          <a:bodyPr/>
          <a:lstStyle/>
          <a:p>
            <a:r>
              <a:rPr lang="fr-CA" b="1" dirty="0"/>
              <a:t>Stratégie du développement durable (SDD) </a:t>
            </a:r>
            <a:r>
              <a:rPr lang="fr-CA" sz="2400" b="1" dirty="0"/>
              <a:t>(juin 2021)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2AA92-F8E9-9064-0B40-BAC15D3A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baseline="30000" dirty="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163281-672B-4228-49B2-8EB73F2456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" y="1560519"/>
            <a:ext cx="4293654" cy="28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A7D6DBF-FE14-B4B3-1EEF-10778FB359EB}"/>
              </a:ext>
            </a:extLst>
          </p:cNvPr>
          <p:cNvSpPr/>
          <p:nvPr/>
        </p:nvSpPr>
        <p:spPr>
          <a:xfrm rot="5400000">
            <a:off x="2133931" y="4505502"/>
            <a:ext cx="597338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A60F3B-E714-0E61-3D3D-A3BC044CBBCF}"/>
              </a:ext>
            </a:extLst>
          </p:cNvPr>
          <p:cNvSpPr txBox="1"/>
          <p:nvPr/>
        </p:nvSpPr>
        <p:spPr>
          <a:xfrm>
            <a:off x="576943" y="5159464"/>
            <a:ext cx="375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568B"/>
                </a:solidFill>
                <a:latin typeface="Arial Black" panose="020B0A04020102020204" pitchFamily="34" charset="0"/>
              </a:rPr>
              <a:t>20 orientations stratégiques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A1E158D-AADC-CA17-9E0E-592B48AD020A}"/>
              </a:ext>
            </a:extLst>
          </p:cNvPr>
          <p:cNvSpPr/>
          <p:nvPr/>
        </p:nvSpPr>
        <p:spPr>
          <a:xfrm rot="16200000">
            <a:off x="4689985" y="5042990"/>
            <a:ext cx="378691" cy="644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3F11588-CB86-77A5-8098-B9CC0CE9E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24" y="3322433"/>
            <a:ext cx="1511064" cy="14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BF87B11-D2EF-FF0E-EC86-F35A0D37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7" y="4253573"/>
            <a:ext cx="1803669" cy="14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4AF5108-2E45-B4DE-3CB4-9BE10C1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37" y="1478094"/>
            <a:ext cx="1420756" cy="13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48C43CB8-425A-CF0D-ABDC-D7841B6D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35" y="3114588"/>
            <a:ext cx="1511064" cy="16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8646E-E6EF-6C78-2E2B-C13B9F00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89" y="1150195"/>
            <a:ext cx="1490479" cy="153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4FA50E-D603-6893-361F-5C409384E9FA}"/>
              </a:ext>
            </a:extLst>
          </p:cNvPr>
          <p:cNvSpPr txBox="1"/>
          <p:nvPr/>
        </p:nvSpPr>
        <p:spPr>
          <a:xfrm>
            <a:off x="7723257" y="2828256"/>
            <a:ext cx="151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568B"/>
                </a:solidFill>
                <a:latin typeface="Arial Black" panose="020B0A04020102020204" pitchFamily="34" charset="0"/>
              </a:rPr>
              <a:t>Cohésion sociale</a:t>
            </a:r>
            <a:endParaRPr lang="fr-CA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2C6916-7445-D532-96C7-5F0A2E87DC85}"/>
              </a:ext>
            </a:extLst>
          </p:cNvPr>
          <p:cNvSpPr txBox="1"/>
          <p:nvPr/>
        </p:nvSpPr>
        <p:spPr>
          <a:xfrm>
            <a:off x="7853327" y="5721293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rgbClr val="00568B"/>
                </a:solidFill>
                <a:latin typeface="Arial Black" panose="020B0A04020102020204" pitchFamily="34" charset="0"/>
              </a:rPr>
              <a:t>Décarbonisation</a:t>
            </a:r>
            <a:endParaRPr lang="fr-C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3E82608-9433-CA07-98D4-38B656AF2C1C}"/>
              </a:ext>
            </a:extLst>
          </p:cNvPr>
          <p:cNvSpPr txBox="1"/>
          <p:nvPr/>
        </p:nvSpPr>
        <p:spPr>
          <a:xfrm>
            <a:off x="6602357" y="4793944"/>
            <a:ext cx="1120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rgbClr val="00568B"/>
                </a:solidFill>
                <a:latin typeface="Arial Black" panose="020B0A04020102020204" pitchFamily="34" charset="0"/>
              </a:rPr>
              <a:t>Santé globale</a:t>
            </a:r>
            <a:endParaRPr lang="fr-CA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33AFC41-2FDE-A55C-A1C8-FDB66DCE4559}"/>
              </a:ext>
            </a:extLst>
          </p:cNvPr>
          <p:cNvSpPr txBox="1"/>
          <p:nvPr/>
        </p:nvSpPr>
        <p:spPr>
          <a:xfrm>
            <a:off x="9606729" y="2666681"/>
            <a:ext cx="1747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rgbClr val="00568B"/>
                </a:solidFill>
                <a:latin typeface="Arial Black" panose="020B0A04020102020204" pitchFamily="34" charset="0"/>
              </a:rPr>
              <a:t>Transition</a:t>
            </a:r>
            <a:endParaRPr lang="fr-CA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F650A2-529B-D34E-372A-FC63D1A1CDE2}"/>
              </a:ext>
            </a:extLst>
          </p:cNvPr>
          <p:cNvSpPr txBox="1"/>
          <p:nvPr/>
        </p:nvSpPr>
        <p:spPr>
          <a:xfrm>
            <a:off x="9655754" y="4688064"/>
            <a:ext cx="1663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rgbClr val="00568B"/>
                </a:solidFill>
                <a:latin typeface="Arial Black" panose="020B0A04020102020204" pitchFamily="34" charset="0"/>
              </a:rPr>
              <a:t>Résilience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240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8931" y="2438621"/>
            <a:ext cx="4065876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2667556" defTabSz="609585">
              <a:spcBef>
                <a:spcPts val="68"/>
              </a:spcBef>
            </a:pPr>
            <a:r>
              <a:rPr sz="751" spc="-81" dirty="0">
                <a:solidFill>
                  <a:srgbClr val="00568B"/>
                </a:solidFill>
                <a:latin typeface="Arial Black"/>
                <a:cs typeface="Arial Black"/>
              </a:rPr>
              <a:t>COHÉSION</a:t>
            </a:r>
            <a:r>
              <a:rPr sz="751" spc="-35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7" dirty="0">
                <a:solidFill>
                  <a:srgbClr val="00568B"/>
                </a:solidFill>
                <a:latin typeface="Arial Black"/>
                <a:cs typeface="Arial Black"/>
              </a:rPr>
              <a:t>SOCIALE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05545" y="2205705"/>
            <a:ext cx="3962400" cy="536431"/>
            <a:chOff x="9399734" y="3235032"/>
            <a:chExt cx="5811520" cy="786765"/>
          </a:xfrm>
        </p:grpSpPr>
        <p:sp>
          <p:nvSpPr>
            <p:cNvPr id="4" name="object 4"/>
            <p:cNvSpPr/>
            <p:nvPr/>
          </p:nvSpPr>
          <p:spPr>
            <a:xfrm>
              <a:off x="9399734" y="3432197"/>
              <a:ext cx="342900" cy="589915"/>
            </a:xfrm>
            <a:custGeom>
              <a:avLst/>
              <a:gdLst/>
              <a:ahLst/>
              <a:cxnLst/>
              <a:rect l="l" t="t" r="r" b="b"/>
              <a:pathLst>
                <a:path w="342900" h="589914">
                  <a:moveTo>
                    <a:pt x="1104" y="0"/>
                  </a:moveTo>
                  <a:lnTo>
                    <a:pt x="0" y="392417"/>
                  </a:lnTo>
                  <a:lnTo>
                    <a:pt x="341490" y="589572"/>
                  </a:lnTo>
                  <a:lnTo>
                    <a:pt x="342607" y="19716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00ADD8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741231" y="3432200"/>
              <a:ext cx="340995" cy="589915"/>
            </a:xfrm>
            <a:custGeom>
              <a:avLst/>
              <a:gdLst/>
              <a:ahLst/>
              <a:cxnLst/>
              <a:rect l="l" t="t" r="r" b="b"/>
              <a:pathLst>
                <a:path w="340995" h="589914">
                  <a:moveTo>
                    <a:pt x="340398" y="0"/>
                  </a:moveTo>
                  <a:lnTo>
                    <a:pt x="1117" y="197167"/>
                  </a:lnTo>
                  <a:lnTo>
                    <a:pt x="0" y="589572"/>
                  </a:lnTo>
                  <a:lnTo>
                    <a:pt x="339280" y="392404"/>
                  </a:lnTo>
                  <a:lnTo>
                    <a:pt x="340398" y="0"/>
                  </a:lnTo>
                  <a:close/>
                </a:path>
              </a:pathLst>
            </a:custGeom>
            <a:solidFill>
              <a:srgbClr val="1D3767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400839" y="3235032"/>
              <a:ext cx="681355" cy="394335"/>
            </a:xfrm>
            <a:custGeom>
              <a:avLst/>
              <a:gdLst/>
              <a:ahLst/>
              <a:cxnLst/>
              <a:rect l="l" t="t" r="r" b="b"/>
              <a:pathLst>
                <a:path w="681354" h="394335">
                  <a:moveTo>
                    <a:pt x="339280" y="0"/>
                  </a:moveTo>
                  <a:lnTo>
                    <a:pt x="0" y="197167"/>
                  </a:lnTo>
                  <a:lnTo>
                    <a:pt x="341503" y="394335"/>
                  </a:lnTo>
                  <a:lnTo>
                    <a:pt x="680783" y="197167"/>
                  </a:lnTo>
                  <a:lnTo>
                    <a:pt x="339280" y="0"/>
                  </a:lnTo>
                  <a:close/>
                </a:path>
              </a:pathLst>
            </a:custGeom>
            <a:solidFill>
              <a:srgbClr val="047EBC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5777" y="3631603"/>
              <a:ext cx="237147" cy="16629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197196" y="3555688"/>
              <a:ext cx="2011680" cy="0"/>
            </a:xfrm>
            <a:custGeom>
              <a:avLst/>
              <a:gdLst/>
              <a:ahLst/>
              <a:cxnLst/>
              <a:rect l="l" t="t" r="r" b="b"/>
              <a:pathLst>
                <a:path w="2011680">
                  <a:moveTo>
                    <a:pt x="0" y="0"/>
                  </a:moveTo>
                  <a:lnTo>
                    <a:pt x="2011680" y="0"/>
                  </a:lnTo>
                </a:path>
              </a:pathLst>
            </a:custGeom>
            <a:ln w="3810">
              <a:solidFill>
                <a:srgbClr val="00568B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40538" y="2438621"/>
            <a:ext cx="4048557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2654134" defTabSz="609585">
              <a:spcBef>
                <a:spcPts val="68"/>
              </a:spcBef>
            </a:pPr>
            <a:r>
              <a:rPr sz="751" spc="-99" dirty="0">
                <a:solidFill>
                  <a:srgbClr val="00568B"/>
                </a:solidFill>
                <a:latin typeface="Arial Black"/>
                <a:cs typeface="Arial Black"/>
              </a:rPr>
              <a:t>SANTÉ</a:t>
            </a:r>
            <a:r>
              <a:rPr sz="751" spc="-35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7" dirty="0">
                <a:solidFill>
                  <a:srgbClr val="00568B"/>
                </a:solidFill>
                <a:latin typeface="Arial Black"/>
                <a:cs typeface="Arial Black"/>
              </a:rPr>
              <a:t>GLOBALE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43550" y="2202759"/>
            <a:ext cx="464993" cy="536431"/>
            <a:chOff x="12388805" y="3230712"/>
            <a:chExt cx="681990" cy="786765"/>
          </a:xfrm>
        </p:grpSpPr>
        <p:sp>
          <p:nvSpPr>
            <p:cNvPr id="11" name="object 11"/>
            <p:cNvSpPr/>
            <p:nvPr/>
          </p:nvSpPr>
          <p:spPr>
            <a:xfrm>
              <a:off x="12388805" y="3427877"/>
              <a:ext cx="342900" cy="589915"/>
            </a:xfrm>
            <a:custGeom>
              <a:avLst/>
              <a:gdLst/>
              <a:ahLst/>
              <a:cxnLst/>
              <a:rect l="l" t="t" r="r" b="b"/>
              <a:pathLst>
                <a:path w="342900" h="589914">
                  <a:moveTo>
                    <a:pt x="1117" y="0"/>
                  </a:moveTo>
                  <a:lnTo>
                    <a:pt x="0" y="392417"/>
                  </a:lnTo>
                  <a:lnTo>
                    <a:pt x="341503" y="589584"/>
                  </a:lnTo>
                  <a:lnTo>
                    <a:pt x="342607" y="19716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FAE49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730315" y="3427879"/>
              <a:ext cx="340995" cy="589915"/>
            </a:xfrm>
            <a:custGeom>
              <a:avLst/>
              <a:gdLst/>
              <a:ahLst/>
              <a:cxnLst/>
              <a:rect l="l" t="t" r="r" b="b"/>
              <a:pathLst>
                <a:path w="340994" h="589914">
                  <a:moveTo>
                    <a:pt x="340398" y="0"/>
                  </a:moveTo>
                  <a:lnTo>
                    <a:pt x="1104" y="197167"/>
                  </a:lnTo>
                  <a:lnTo>
                    <a:pt x="0" y="589584"/>
                  </a:lnTo>
                  <a:lnTo>
                    <a:pt x="339267" y="392417"/>
                  </a:lnTo>
                  <a:lnTo>
                    <a:pt x="340398" y="0"/>
                  </a:lnTo>
                  <a:close/>
                </a:path>
              </a:pathLst>
            </a:custGeom>
            <a:solidFill>
              <a:srgbClr val="49783D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2389922" y="3230712"/>
              <a:ext cx="681355" cy="394335"/>
            </a:xfrm>
            <a:custGeom>
              <a:avLst/>
              <a:gdLst/>
              <a:ahLst/>
              <a:cxnLst/>
              <a:rect l="l" t="t" r="r" b="b"/>
              <a:pathLst>
                <a:path w="681355" h="394335">
                  <a:moveTo>
                    <a:pt x="339280" y="0"/>
                  </a:moveTo>
                  <a:lnTo>
                    <a:pt x="0" y="197167"/>
                  </a:lnTo>
                  <a:lnTo>
                    <a:pt x="341503" y="394335"/>
                  </a:lnTo>
                  <a:lnTo>
                    <a:pt x="680783" y="197167"/>
                  </a:lnTo>
                  <a:lnTo>
                    <a:pt x="339280" y="0"/>
                  </a:lnTo>
                  <a:close/>
                </a:path>
              </a:pathLst>
            </a:custGeom>
            <a:solidFill>
              <a:srgbClr val="2D9A47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98985" y="3622963"/>
              <a:ext cx="215308" cy="18922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257353" y="2920337"/>
            <a:ext cx="2011507" cy="672422"/>
          </a:xfrm>
          <a:prstGeom prst="rect">
            <a:avLst/>
          </a:prstGeom>
        </p:spPr>
        <p:txBody>
          <a:bodyPr vert="horz" wrap="square" lIns="0" tIns="126423" rIns="0" bIns="0" rtlCol="0">
            <a:spAutoFit/>
          </a:bodyPr>
          <a:lstStyle/>
          <a:p>
            <a:pPr marL="8660" defTabSz="609585">
              <a:spcBef>
                <a:spcPts val="996"/>
              </a:spcBef>
            </a:pPr>
            <a:r>
              <a:rPr sz="1705" spc="-81" dirty="0">
                <a:solidFill>
                  <a:srgbClr val="231F20"/>
                </a:solidFill>
                <a:latin typeface="Lucida Sans"/>
                <a:cs typeface="Lucida Sans"/>
              </a:rPr>
              <a:t>Plan</a:t>
            </a:r>
            <a:r>
              <a:rPr sz="1705" spc="-92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705" spc="-129" dirty="0">
                <a:solidFill>
                  <a:srgbClr val="231F20"/>
                </a:solidFill>
                <a:latin typeface="Lucida Sans"/>
                <a:cs typeface="Lucida Sans"/>
              </a:rPr>
              <a:t>d’action</a:t>
            </a:r>
            <a:r>
              <a:rPr sz="1705" spc="-88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705" spc="-109" dirty="0">
                <a:solidFill>
                  <a:srgbClr val="231F20"/>
                </a:solidFill>
                <a:latin typeface="Lucida Sans"/>
                <a:cs typeface="Lucida Sans"/>
              </a:rPr>
              <a:t>solidaire</a:t>
            </a:r>
            <a:endParaRPr sz="1705" dirty="0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8660" defTabSz="609585">
              <a:spcBef>
                <a:spcPts val="409"/>
              </a:spcBef>
            </a:pPr>
            <a:r>
              <a:rPr sz="751" spc="-77" dirty="0">
                <a:solidFill>
                  <a:srgbClr val="231F20"/>
                </a:solidFill>
                <a:latin typeface="Arial Black"/>
                <a:cs typeface="Arial Black"/>
              </a:rPr>
              <a:t>Août</a:t>
            </a:r>
            <a:r>
              <a:rPr sz="751" spc="-37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1" spc="-13" dirty="0">
                <a:solidFill>
                  <a:srgbClr val="231F20"/>
                </a:solidFill>
                <a:latin typeface="Arial Black"/>
                <a:cs typeface="Arial Black"/>
              </a:rPr>
              <a:t>2021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8660" defTabSz="609585">
              <a:spcBef>
                <a:spcPts val="20"/>
              </a:spcBef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projets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120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actions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66016" y="4019919"/>
            <a:ext cx="1771217" cy="0"/>
          </a:xfrm>
          <a:custGeom>
            <a:avLst/>
            <a:gdLst/>
            <a:ahLst/>
            <a:cxnLst/>
            <a:rect l="l" t="t" r="r" b="b"/>
            <a:pathLst>
              <a:path w="2597784">
                <a:moveTo>
                  <a:pt x="0" y="0"/>
                </a:moveTo>
                <a:lnTo>
                  <a:pt x="2597378" y="0"/>
                </a:lnTo>
              </a:path>
            </a:pathLst>
          </a:custGeom>
          <a:ln w="3810">
            <a:solidFill>
              <a:srgbClr val="00568B"/>
            </a:solidFill>
          </a:ln>
        </p:spPr>
        <p:txBody>
          <a:bodyPr wrap="square" lIns="0" tIns="0" rIns="0" bIns="0" rtlCol="0"/>
          <a:lstStyle/>
          <a:p>
            <a:pPr defTabSz="609585"/>
            <a:endParaRPr sz="122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7353" y="4038392"/>
            <a:ext cx="3129872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defTabSz="609585">
              <a:spcBef>
                <a:spcPts val="68"/>
              </a:spcBef>
            </a:pPr>
            <a:r>
              <a:rPr sz="751" b="1" dirty="0">
                <a:solidFill>
                  <a:srgbClr val="00568B"/>
                </a:solidFill>
                <a:latin typeface="Arial"/>
                <a:cs typeface="Arial"/>
              </a:rPr>
              <a:t>TRANSITION,</a:t>
            </a:r>
            <a:r>
              <a:rPr sz="751" b="1" spc="-7" dirty="0">
                <a:solidFill>
                  <a:srgbClr val="00568B"/>
                </a:solidFill>
                <a:latin typeface="Arial"/>
                <a:cs typeface="Arial"/>
              </a:rPr>
              <a:t> </a:t>
            </a:r>
            <a:r>
              <a:rPr sz="751" b="1" dirty="0">
                <a:solidFill>
                  <a:srgbClr val="00568B"/>
                </a:solidFill>
                <a:latin typeface="Arial"/>
                <a:cs typeface="Arial"/>
              </a:rPr>
              <a:t>COHÉSION</a:t>
            </a:r>
            <a:r>
              <a:rPr sz="751" b="1" spc="-7" dirty="0">
                <a:solidFill>
                  <a:srgbClr val="00568B"/>
                </a:solidFill>
                <a:latin typeface="Arial"/>
                <a:cs typeface="Arial"/>
              </a:rPr>
              <a:t> </a:t>
            </a:r>
            <a:r>
              <a:rPr sz="751" b="1" dirty="0">
                <a:solidFill>
                  <a:srgbClr val="00568B"/>
                </a:solidFill>
                <a:latin typeface="Arial"/>
                <a:cs typeface="Arial"/>
              </a:rPr>
              <a:t>SOCIALE</a:t>
            </a:r>
            <a:r>
              <a:rPr sz="751" b="1" spc="-7" dirty="0">
                <a:solidFill>
                  <a:srgbClr val="00568B"/>
                </a:solidFill>
                <a:latin typeface="Arial"/>
                <a:cs typeface="Arial"/>
              </a:rPr>
              <a:t> </a:t>
            </a:r>
            <a:r>
              <a:rPr sz="751" b="1" dirty="0">
                <a:solidFill>
                  <a:srgbClr val="00568B"/>
                </a:solidFill>
                <a:latin typeface="Arial"/>
                <a:cs typeface="Arial"/>
              </a:rPr>
              <a:t>ET</a:t>
            </a:r>
            <a:r>
              <a:rPr sz="751" b="1" spc="-4" dirty="0">
                <a:solidFill>
                  <a:srgbClr val="00568B"/>
                </a:solidFill>
                <a:latin typeface="Arial"/>
                <a:cs typeface="Arial"/>
              </a:rPr>
              <a:t> </a:t>
            </a:r>
            <a:r>
              <a:rPr sz="751" b="1" dirty="0">
                <a:solidFill>
                  <a:srgbClr val="00568B"/>
                </a:solidFill>
                <a:latin typeface="Arial"/>
                <a:cs typeface="Arial"/>
              </a:rPr>
              <a:t>SANTÉ</a:t>
            </a:r>
            <a:r>
              <a:rPr sz="751" b="1" spc="-4" dirty="0">
                <a:solidFill>
                  <a:srgbClr val="00568B"/>
                </a:solidFill>
                <a:latin typeface="Arial"/>
                <a:cs typeface="Arial"/>
              </a:rPr>
              <a:t> </a:t>
            </a:r>
            <a:r>
              <a:rPr sz="751" b="1" spc="-7" dirty="0">
                <a:solidFill>
                  <a:srgbClr val="00568B"/>
                </a:solidFill>
                <a:latin typeface="Arial"/>
                <a:cs typeface="Arial"/>
              </a:rPr>
              <a:t>GLOBALE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69174" y="4349740"/>
            <a:ext cx="2081212" cy="147170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14305" indent="-106079" defTabSz="609585">
              <a:spcBef>
                <a:spcPts val="68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lutte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pauvreté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l’exclusion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sociale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305" indent="-106079" defTabSz="609585">
              <a:spcBef>
                <a:spcPts val="600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L’économie</a:t>
            </a:r>
            <a:r>
              <a:rPr sz="75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partage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305" indent="-106079" defTabSz="609585">
              <a:spcBef>
                <a:spcPts val="600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sécurité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alimentaire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305" indent="-106079" defTabSz="609585">
              <a:spcBef>
                <a:spcPts val="600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L’agriculture</a:t>
            </a:r>
            <a:r>
              <a:rPr sz="751" spc="-4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urbaine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305" indent="-106079" defTabSz="609585">
              <a:spcBef>
                <a:spcPts val="600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espace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public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inclusif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305" indent="-106079" defTabSz="609585">
              <a:spcBef>
                <a:spcPts val="600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L’expérience</a:t>
            </a:r>
            <a:r>
              <a:rPr sz="751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loisir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305" indent="-106079" defTabSz="609585">
              <a:spcBef>
                <a:spcPts val="600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pratique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libre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d’activités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loisir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sport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305" indent="-106079" defTabSz="609585">
              <a:spcBef>
                <a:spcPts val="600"/>
              </a:spcBef>
              <a:buFontTx/>
              <a:buAutoNum type="arabicPeriod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sites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plein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air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95883" y="2123989"/>
            <a:ext cx="10050607" cy="4549487"/>
            <a:chOff x="292227" y="3115182"/>
            <a:chExt cx="14740890" cy="667258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9721" y="4538090"/>
              <a:ext cx="1463040" cy="18790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2227" y="4202874"/>
              <a:ext cx="7462520" cy="5584825"/>
            </a:xfrm>
            <a:custGeom>
              <a:avLst/>
              <a:gdLst/>
              <a:ahLst/>
              <a:cxnLst/>
              <a:rect l="l" t="t" r="r" b="b"/>
              <a:pathLst>
                <a:path w="7462520" h="5584825">
                  <a:moveTo>
                    <a:pt x="7462177" y="0"/>
                  </a:moveTo>
                  <a:lnTo>
                    <a:pt x="0" y="0"/>
                  </a:lnTo>
                  <a:lnTo>
                    <a:pt x="0" y="5584736"/>
                  </a:lnTo>
                  <a:lnTo>
                    <a:pt x="7462177" y="5584736"/>
                  </a:lnTo>
                  <a:lnTo>
                    <a:pt x="7462177" y="0"/>
                  </a:lnTo>
                  <a:close/>
                </a:path>
              </a:pathLst>
            </a:custGeom>
            <a:solidFill>
              <a:srgbClr val="FFF1D9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613687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89" h="188595">
                  <a:moveTo>
                    <a:pt x="376948" y="0"/>
                  </a:moveTo>
                  <a:lnTo>
                    <a:pt x="0" y="0"/>
                  </a:lnTo>
                  <a:lnTo>
                    <a:pt x="32524" y="32524"/>
                  </a:lnTo>
                  <a:lnTo>
                    <a:pt x="188480" y="188480"/>
                  </a:lnTo>
                  <a:lnTo>
                    <a:pt x="376948" y="0"/>
                  </a:lnTo>
                  <a:close/>
                </a:path>
              </a:pathLst>
            </a:custGeom>
            <a:solidFill>
              <a:srgbClr val="FFE3C2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613687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89" h="188595">
                  <a:moveTo>
                    <a:pt x="32524" y="32524"/>
                  </a:moveTo>
                  <a:lnTo>
                    <a:pt x="175006" y="175005"/>
                  </a:lnTo>
                  <a:lnTo>
                    <a:pt x="188480" y="188480"/>
                  </a:lnTo>
                  <a:lnTo>
                    <a:pt x="201942" y="175005"/>
                  </a:lnTo>
                  <a:lnTo>
                    <a:pt x="344436" y="32524"/>
                  </a:lnTo>
                  <a:lnTo>
                    <a:pt x="376948" y="0"/>
                  </a:lnTo>
                  <a:lnTo>
                    <a:pt x="330962" y="0"/>
                  </a:lnTo>
                  <a:lnTo>
                    <a:pt x="45999" y="0"/>
                  </a:lnTo>
                  <a:lnTo>
                    <a:pt x="0" y="0"/>
                  </a:lnTo>
                  <a:lnTo>
                    <a:pt x="32524" y="3252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576863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89" h="188595">
                  <a:moveTo>
                    <a:pt x="376948" y="0"/>
                  </a:moveTo>
                  <a:lnTo>
                    <a:pt x="0" y="0"/>
                  </a:lnTo>
                  <a:lnTo>
                    <a:pt x="32524" y="32524"/>
                  </a:lnTo>
                  <a:lnTo>
                    <a:pt x="188480" y="188480"/>
                  </a:lnTo>
                  <a:lnTo>
                    <a:pt x="376948" y="0"/>
                  </a:lnTo>
                  <a:close/>
                </a:path>
              </a:pathLst>
            </a:custGeom>
            <a:solidFill>
              <a:srgbClr val="FFE3C2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576863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89" h="188595">
                  <a:moveTo>
                    <a:pt x="32524" y="32524"/>
                  </a:moveTo>
                  <a:lnTo>
                    <a:pt x="175005" y="175005"/>
                  </a:lnTo>
                  <a:lnTo>
                    <a:pt x="188480" y="188480"/>
                  </a:lnTo>
                  <a:lnTo>
                    <a:pt x="201942" y="175005"/>
                  </a:lnTo>
                  <a:lnTo>
                    <a:pt x="344436" y="32524"/>
                  </a:lnTo>
                  <a:lnTo>
                    <a:pt x="376948" y="0"/>
                  </a:lnTo>
                  <a:lnTo>
                    <a:pt x="330961" y="0"/>
                  </a:lnTo>
                  <a:lnTo>
                    <a:pt x="45999" y="0"/>
                  </a:lnTo>
                  <a:lnTo>
                    <a:pt x="0" y="0"/>
                  </a:lnTo>
                  <a:lnTo>
                    <a:pt x="32524" y="3252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92227" y="3115182"/>
              <a:ext cx="5960110" cy="1033780"/>
            </a:xfrm>
            <a:custGeom>
              <a:avLst/>
              <a:gdLst/>
              <a:ahLst/>
              <a:cxnLst/>
              <a:rect l="l" t="t" r="r" b="b"/>
              <a:pathLst>
                <a:path w="5960110" h="1033779">
                  <a:moveTo>
                    <a:pt x="2959189" y="0"/>
                  </a:moveTo>
                  <a:lnTo>
                    <a:pt x="0" y="0"/>
                  </a:lnTo>
                  <a:lnTo>
                    <a:pt x="0" y="1033703"/>
                  </a:lnTo>
                  <a:lnTo>
                    <a:pt x="2959189" y="1033703"/>
                  </a:lnTo>
                  <a:lnTo>
                    <a:pt x="2959189" y="0"/>
                  </a:lnTo>
                  <a:close/>
                </a:path>
                <a:path w="5960110" h="1033779">
                  <a:moveTo>
                    <a:pt x="5959881" y="0"/>
                  </a:moveTo>
                  <a:lnTo>
                    <a:pt x="3001861" y="0"/>
                  </a:lnTo>
                  <a:lnTo>
                    <a:pt x="3001861" y="1033703"/>
                  </a:lnTo>
                  <a:lnTo>
                    <a:pt x="5959881" y="1033703"/>
                  </a:lnTo>
                  <a:lnTo>
                    <a:pt x="5959881" y="0"/>
                  </a:lnTo>
                  <a:close/>
                </a:path>
              </a:pathLst>
            </a:custGeom>
            <a:solidFill>
              <a:srgbClr val="FFE3C2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89798" y="3555688"/>
              <a:ext cx="2011680" cy="0"/>
            </a:xfrm>
            <a:custGeom>
              <a:avLst/>
              <a:gdLst/>
              <a:ahLst/>
              <a:cxnLst/>
              <a:rect l="l" t="t" r="r" b="b"/>
              <a:pathLst>
                <a:path w="2011680">
                  <a:moveTo>
                    <a:pt x="0" y="0"/>
                  </a:moveTo>
                  <a:lnTo>
                    <a:pt x="2011680" y="0"/>
                  </a:lnTo>
                </a:path>
              </a:pathLst>
            </a:custGeom>
            <a:ln w="3810">
              <a:solidFill>
                <a:srgbClr val="00568B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632247" y="2438620"/>
            <a:ext cx="894917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defTabSz="609585">
              <a:spcBef>
                <a:spcPts val="68"/>
              </a:spcBef>
            </a:pPr>
            <a:r>
              <a:rPr sz="751" spc="-85" dirty="0">
                <a:solidFill>
                  <a:srgbClr val="00568B"/>
                </a:solidFill>
                <a:latin typeface="Arial Black"/>
                <a:cs typeface="Arial Black"/>
              </a:rPr>
              <a:t>DÉCARBONISATION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71814" y="2208159"/>
            <a:ext cx="3959369" cy="536431"/>
            <a:chOff x="403593" y="3238633"/>
            <a:chExt cx="5807075" cy="786765"/>
          </a:xfrm>
        </p:grpSpPr>
        <p:sp>
          <p:nvSpPr>
            <p:cNvPr id="30" name="object 30"/>
            <p:cNvSpPr/>
            <p:nvPr/>
          </p:nvSpPr>
          <p:spPr>
            <a:xfrm>
              <a:off x="403593" y="3435798"/>
              <a:ext cx="342900" cy="589915"/>
            </a:xfrm>
            <a:custGeom>
              <a:avLst/>
              <a:gdLst/>
              <a:ahLst/>
              <a:cxnLst/>
              <a:rect l="l" t="t" r="r" b="b"/>
              <a:pathLst>
                <a:path w="342900" h="589914">
                  <a:moveTo>
                    <a:pt x="1104" y="0"/>
                  </a:moveTo>
                  <a:lnTo>
                    <a:pt x="0" y="392417"/>
                  </a:lnTo>
                  <a:lnTo>
                    <a:pt x="341490" y="589584"/>
                  </a:lnTo>
                  <a:lnTo>
                    <a:pt x="342607" y="19716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DB717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45089" y="3435800"/>
              <a:ext cx="340995" cy="589915"/>
            </a:xfrm>
            <a:custGeom>
              <a:avLst/>
              <a:gdLst/>
              <a:ahLst/>
              <a:cxnLst/>
              <a:rect l="l" t="t" r="r" b="b"/>
              <a:pathLst>
                <a:path w="340994" h="589914">
                  <a:moveTo>
                    <a:pt x="340398" y="0"/>
                  </a:moveTo>
                  <a:lnTo>
                    <a:pt x="1117" y="197167"/>
                  </a:lnTo>
                  <a:lnTo>
                    <a:pt x="0" y="589584"/>
                  </a:lnTo>
                  <a:lnTo>
                    <a:pt x="339280" y="392417"/>
                  </a:lnTo>
                  <a:lnTo>
                    <a:pt x="340398" y="0"/>
                  </a:lnTo>
                  <a:close/>
                </a:path>
              </a:pathLst>
            </a:custGeom>
            <a:solidFill>
              <a:srgbClr val="CD8B2A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04696" y="3238633"/>
              <a:ext cx="681355" cy="394335"/>
            </a:xfrm>
            <a:custGeom>
              <a:avLst/>
              <a:gdLst/>
              <a:ahLst/>
              <a:cxnLst/>
              <a:rect l="l" t="t" r="r" b="b"/>
              <a:pathLst>
                <a:path w="681355" h="394335">
                  <a:moveTo>
                    <a:pt x="339293" y="0"/>
                  </a:moveTo>
                  <a:lnTo>
                    <a:pt x="0" y="197167"/>
                  </a:lnTo>
                  <a:lnTo>
                    <a:pt x="341515" y="394335"/>
                  </a:lnTo>
                  <a:lnTo>
                    <a:pt x="680783" y="197167"/>
                  </a:lnTo>
                  <a:lnTo>
                    <a:pt x="339293" y="0"/>
                  </a:lnTo>
                  <a:close/>
                </a:path>
              </a:pathLst>
            </a:custGeom>
            <a:solidFill>
              <a:srgbClr val="D2A02A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235" y="3615952"/>
              <a:ext cx="201040" cy="1995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96877" y="3555688"/>
              <a:ext cx="2011680" cy="0"/>
            </a:xfrm>
            <a:custGeom>
              <a:avLst/>
              <a:gdLst/>
              <a:ahLst/>
              <a:cxnLst/>
              <a:rect l="l" t="t" r="r" b="b"/>
              <a:pathLst>
                <a:path w="2011679">
                  <a:moveTo>
                    <a:pt x="0" y="0"/>
                  </a:moveTo>
                  <a:lnTo>
                    <a:pt x="2011680" y="0"/>
                  </a:lnTo>
                </a:path>
              </a:pathLst>
            </a:custGeom>
            <a:ln w="3810">
              <a:solidFill>
                <a:srgbClr val="00568B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58143" y="2438620"/>
            <a:ext cx="530803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defTabSz="609585">
              <a:spcBef>
                <a:spcPts val="68"/>
              </a:spcBef>
            </a:pPr>
            <a:r>
              <a:rPr sz="751" spc="-96" dirty="0">
                <a:solidFill>
                  <a:srgbClr val="00568B"/>
                </a:solidFill>
                <a:latin typeface="Arial Black"/>
                <a:cs typeface="Arial Black"/>
              </a:rPr>
              <a:t>RÉSILIENCE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34807" y="2205277"/>
            <a:ext cx="2437101" cy="2612881"/>
            <a:chOff x="495983" y="3234404"/>
            <a:chExt cx="3574415" cy="3832225"/>
          </a:xfrm>
        </p:grpSpPr>
        <p:sp>
          <p:nvSpPr>
            <p:cNvPr id="37" name="object 37"/>
            <p:cNvSpPr/>
            <p:nvPr/>
          </p:nvSpPr>
          <p:spPr>
            <a:xfrm>
              <a:off x="3388492" y="3431557"/>
              <a:ext cx="342900" cy="589915"/>
            </a:xfrm>
            <a:custGeom>
              <a:avLst/>
              <a:gdLst/>
              <a:ahLst/>
              <a:cxnLst/>
              <a:rect l="l" t="t" r="r" b="b"/>
              <a:pathLst>
                <a:path w="342900" h="589914">
                  <a:moveTo>
                    <a:pt x="1117" y="0"/>
                  </a:moveTo>
                  <a:lnTo>
                    <a:pt x="0" y="392417"/>
                  </a:lnTo>
                  <a:lnTo>
                    <a:pt x="341503" y="589584"/>
                  </a:lnTo>
                  <a:lnTo>
                    <a:pt x="342620" y="19716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8212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3730001" y="3431560"/>
              <a:ext cx="340995" cy="589915"/>
            </a:xfrm>
            <a:custGeom>
              <a:avLst/>
              <a:gdLst/>
              <a:ahLst/>
              <a:cxnLst/>
              <a:rect l="l" t="t" r="r" b="b"/>
              <a:pathLst>
                <a:path w="340995" h="589914">
                  <a:moveTo>
                    <a:pt x="340385" y="0"/>
                  </a:moveTo>
                  <a:lnTo>
                    <a:pt x="1104" y="197167"/>
                  </a:lnTo>
                  <a:lnTo>
                    <a:pt x="0" y="589584"/>
                  </a:lnTo>
                  <a:lnTo>
                    <a:pt x="339267" y="392417"/>
                  </a:lnTo>
                  <a:lnTo>
                    <a:pt x="340385" y="0"/>
                  </a:lnTo>
                  <a:close/>
                </a:path>
              </a:pathLst>
            </a:custGeom>
            <a:solidFill>
              <a:srgbClr val="901839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389614" y="3234404"/>
              <a:ext cx="681355" cy="394335"/>
            </a:xfrm>
            <a:custGeom>
              <a:avLst/>
              <a:gdLst/>
              <a:ahLst/>
              <a:cxnLst/>
              <a:rect l="l" t="t" r="r" b="b"/>
              <a:pathLst>
                <a:path w="681354" h="394335">
                  <a:moveTo>
                    <a:pt x="339255" y="0"/>
                  </a:moveTo>
                  <a:lnTo>
                    <a:pt x="0" y="197154"/>
                  </a:lnTo>
                  <a:lnTo>
                    <a:pt x="341490" y="394322"/>
                  </a:lnTo>
                  <a:lnTo>
                    <a:pt x="680770" y="197154"/>
                  </a:lnTo>
                  <a:lnTo>
                    <a:pt x="339293" y="0"/>
                  </a:lnTo>
                  <a:close/>
                </a:path>
              </a:pathLst>
            </a:custGeom>
            <a:solidFill>
              <a:srgbClr val="C32034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5134" y="3605582"/>
              <a:ext cx="202598" cy="20939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97888" y="7064281"/>
              <a:ext cx="2595880" cy="0"/>
            </a:xfrm>
            <a:custGeom>
              <a:avLst/>
              <a:gdLst/>
              <a:ahLst/>
              <a:cxnLst/>
              <a:rect l="l" t="t" r="r" b="b"/>
              <a:pathLst>
                <a:path w="2595880">
                  <a:moveTo>
                    <a:pt x="0" y="0"/>
                  </a:moveTo>
                  <a:lnTo>
                    <a:pt x="2595664" y="0"/>
                  </a:lnTo>
                </a:path>
              </a:pathLst>
            </a:custGeom>
            <a:ln w="3810">
              <a:solidFill>
                <a:srgbClr val="00568B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27448" y="2907032"/>
            <a:ext cx="3671021" cy="891287"/>
          </a:xfrm>
          <a:prstGeom prst="rect">
            <a:avLst/>
          </a:prstGeom>
        </p:spPr>
        <p:txBody>
          <a:bodyPr vert="horz" wrap="square" lIns="0" tIns="139844" rIns="0" bIns="0" rtlCol="0">
            <a:spAutoFit/>
          </a:bodyPr>
          <a:lstStyle/>
          <a:p>
            <a:pPr marL="8660" defTabSz="609585">
              <a:spcBef>
                <a:spcPts val="1100"/>
              </a:spcBef>
            </a:pPr>
            <a:r>
              <a:rPr sz="1705" spc="-81" dirty="0">
                <a:solidFill>
                  <a:srgbClr val="231F20"/>
                </a:solidFill>
                <a:latin typeface="Lucida Sans"/>
                <a:cs typeface="Lucida Sans"/>
              </a:rPr>
              <a:t>Plan</a:t>
            </a:r>
            <a:r>
              <a:rPr sz="1705" spc="-88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705" spc="-136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705" spc="-88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705" spc="-112" dirty="0">
                <a:solidFill>
                  <a:srgbClr val="231F20"/>
                </a:solidFill>
                <a:latin typeface="Lucida Sans"/>
                <a:cs typeface="Lucida Sans"/>
              </a:rPr>
              <a:t>transition</a:t>
            </a:r>
            <a:r>
              <a:rPr sz="1705" spc="-88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705" spc="-116" dirty="0">
                <a:solidFill>
                  <a:srgbClr val="231F20"/>
                </a:solidFill>
                <a:latin typeface="Lucida Sans"/>
                <a:cs typeface="Lucida Sans"/>
              </a:rPr>
              <a:t>et</a:t>
            </a:r>
            <a:r>
              <a:rPr sz="1705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705" spc="-133" dirty="0">
                <a:solidFill>
                  <a:srgbClr val="231F20"/>
                </a:solidFill>
                <a:latin typeface="Lucida Sans"/>
                <a:cs typeface="Lucida Sans"/>
              </a:rPr>
              <a:t>d’action</a:t>
            </a:r>
            <a:r>
              <a:rPr sz="1705" spc="-88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705" spc="-72" dirty="0">
                <a:solidFill>
                  <a:srgbClr val="231F20"/>
                </a:solidFill>
                <a:latin typeface="Lucida Sans"/>
                <a:cs typeface="Lucida Sans"/>
              </a:rPr>
              <a:t>climatique</a:t>
            </a:r>
            <a:endParaRPr sz="1705" dirty="0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8660" defTabSz="609585">
              <a:spcBef>
                <a:spcPts val="457"/>
              </a:spcBef>
            </a:pPr>
            <a:r>
              <a:rPr sz="751" spc="-88" dirty="0">
                <a:solidFill>
                  <a:srgbClr val="231F20"/>
                </a:solidFill>
                <a:latin typeface="Arial Black"/>
                <a:cs typeface="Arial Black"/>
              </a:rPr>
              <a:t>Juin</a:t>
            </a:r>
            <a:r>
              <a:rPr sz="751" spc="-41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1" spc="-13" dirty="0">
                <a:solidFill>
                  <a:srgbClr val="231F20"/>
                </a:solidFill>
                <a:latin typeface="Arial Black"/>
                <a:cs typeface="Arial Black"/>
              </a:rPr>
              <a:t>2021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8660" defTabSz="609585">
              <a:spcBef>
                <a:spcPts val="307"/>
              </a:spcBef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projets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120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actions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60" defTabSz="609585">
              <a:spcBef>
                <a:spcPts val="293"/>
              </a:spcBef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Cinq</a:t>
            </a:r>
            <a:r>
              <a:rPr sz="75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d’entre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eux,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qualifiés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synergiques,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7449" y="3773668"/>
            <a:ext cx="3734665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defTabSz="609585">
              <a:spcBef>
                <a:spcPts val="68"/>
              </a:spcBef>
              <a:tabLst>
                <a:tab pos="1934097" algn="l"/>
                <a:tab pos="3725746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ont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impact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sur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trois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défis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collectifs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3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751" u="sng" dirty="0">
                <a:solidFill>
                  <a:srgbClr val="231F20"/>
                </a:solidFill>
                <a:uFill>
                  <a:solidFill>
                    <a:srgbClr val="00568B"/>
                  </a:solidFill>
                </a:uFill>
                <a:latin typeface="Times New Roman"/>
                <a:cs typeface="Times New Roman"/>
              </a:rPr>
              <a:t>	</a:t>
            </a:r>
            <a:endParaRPr sz="75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27448" y="3882069"/>
            <a:ext cx="1602365" cy="893496"/>
          </a:xfrm>
          <a:prstGeom prst="rect">
            <a:avLst/>
          </a:prstGeom>
        </p:spPr>
        <p:txBody>
          <a:bodyPr vert="horz" wrap="square" lIns="0" tIns="45893" rIns="0" bIns="0" rtlCol="0">
            <a:spAutoFit/>
          </a:bodyPr>
          <a:lstStyle/>
          <a:p>
            <a:pPr marL="164097" indent="-155871" defTabSz="609585">
              <a:spcBef>
                <a:spcPts val="361"/>
              </a:spcBef>
              <a:buFontTx/>
              <a:buAutoNum type="arabicPeriod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Rues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conviviales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93"/>
              </a:spcBef>
              <a:buFontTx/>
              <a:buAutoNum type="arabicPeriod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Milieux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vie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durables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93"/>
              </a:spcBef>
              <a:buFontTx/>
              <a:buAutoNum type="arabicPeriod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Consolidation</a:t>
            </a:r>
            <a:r>
              <a:rPr sz="751" spc="-2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urbaine</a:t>
            </a:r>
            <a:r>
              <a:rPr sz="75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du</a:t>
            </a:r>
            <a:r>
              <a:rPr sz="75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territoire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93"/>
              </a:spcBef>
              <a:buFontTx/>
              <a:buAutoNum type="arabicPeriod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Mise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valeur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rivières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marR="394873" indent="-155871" defTabSz="609585">
              <a:spcBef>
                <a:spcPts val="293"/>
              </a:spcBef>
              <a:buFontTx/>
              <a:buAutoNum type="arabicPeriod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Écosystèmes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naturels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et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biodiversité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7448" y="4835038"/>
            <a:ext cx="948171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defTabSz="609585">
              <a:spcBef>
                <a:spcPts val="68"/>
              </a:spcBef>
            </a:pPr>
            <a:r>
              <a:rPr sz="751" b="1" spc="-7" dirty="0">
                <a:solidFill>
                  <a:srgbClr val="00568B"/>
                </a:solidFill>
                <a:latin typeface="Arial"/>
                <a:cs typeface="Arial"/>
              </a:rPr>
              <a:t>DÉCARBONISATION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27448" y="5023355"/>
            <a:ext cx="1544781" cy="838482"/>
          </a:xfrm>
          <a:prstGeom prst="rect">
            <a:avLst/>
          </a:prstGeom>
        </p:spPr>
        <p:txBody>
          <a:bodyPr vert="horz" wrap="square" lIns="0" tIns="17319" rIns="0" bIns="0" rtlCol="0">
            <a:spAutoFit/>
          </a:bodyPr>
          <a:lstStyle/>
          <a:p>
            <a:pPr marL="164097" marR="35071" indent="-155871" defTabSz="609585">
              <a:lnSpc>
                <a:spcPts val="852"/>
              </a:lnSpc>
              <a:spcBef>
                <a:spcPts val="136"/>
              </a:spcBef>
              <a:buFontTx/>
              <a:buAutoNum type="arabicPeriod" startAt="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Réseau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structurant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transport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commun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76"/>
              </a:spcBef>
              <a:buFontTx/>
              <a:buAutoNum type="arabicPeriod" startAt="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Optimisation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du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stationnement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93"/>
              </a:spcBef>
              <a:buFontTx/>
              <a:buAutoNum type="arabicPeriod" startAt="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Déplacements</a:t>
            </a:r>
            <a:r>
              <a:rPr sz="751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actifs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marR="3464" indent="-155871" defTabSz="609585">
              <a:lnSpc>
                <a:spcPts val="852"/>
              </a:lnSpc>
              <a:spcBef>
                <a:spcPts val="361"/>
              </a:spcBef>
              <a:buFontTx/>
              <a:buAutoNum type="arabicPeriod" startAt="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Énergie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renouvelable et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sobriété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énergétique</a:t>
            </a:r>
            <a:r>
              <a:rPr sz="75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75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bâtiments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27448" y="5846784"/>
            <a:ext cx="1226560" cy="23983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64097" marR="3464" indent="-155871" defTabSz="609585">
              <a:spcBef>
                <a:spcPts val="68"/>
              </a:spcBef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10.</a:t>
            </a:r>
            <a:r>
              <a:rPr sz="751" spc="-3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Captation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stockage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du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carbone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53057" y="3921495"/>
            <a:ext cx="1808884" cy="231835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defTabSz="609585">
              <a:spcBef>
                <a:spcPts val="68"/>
              </a:spcBef>
            </a:pPr>
            <a:r>
              <a:rPr sz="751" b="1" spc="-7" dirty="0">
                <a:solidFill>
                  <a:srgbClr val="00568B"/>
                </a:solidFill>
                <a:latin typeface="Arial"/>
                <a:cs typeface="Arial"/>
              </a:rPr>
              <a:t>RÉSILIENCE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583"/>
              </a:spcBef>
              <a:buFontTx/>
              <a:buAutoNum type="arabicPeriod" startAt="11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Diagnostic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résilience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93"/>
              </a:spcBef>
              <a:buFontTx/>
              <a:buAutoNum type="arabicPeriod" startAt="11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Îlots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fraîcheur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urbains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marR="850361" indent="-155871" defTabSz="609585">
              <a:spcBef>
                <a:spcPts val="293"/>
              </a:spcBef>
              <a:buFontTx/>
              <a:buAutoNum type="arabicPeriod" startAt="11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Milieux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humides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et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hydriques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marR="490128" indent="-155871" defTabSz="609585">
              <a:lnSpc>
                <a:spcPts val="852"/>
              </a:lnSpc>
              <a:spcBef>
                <a:spcPts val="361"/>
              </a:spcBef>
              <a:buFontTx/>
              <a:buAutoNum type="arabicPeriod" startAt="11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Prévention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inondations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embâcles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lnSpc>
                <a:spcPts val="784"/>
              </a:lnSpc>
              <a:spcBef>
                <a:spcPts val="276"/>
              </a:spcBef>
              <a:buFontTx/>
              <a:buAutoNum type="arabicPeriod" startAt="11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Perméabilisation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sols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60" defTabSz="609585">
              <a:lnSpc>
                <a:spcPts val="784"/>
              </a:lnSpc>
              <a:tabLst>
                <a:tab pos="1799875" algn="l"/>
              </a:tabLst>
            </a:pPr>
            <a:r>
              <a:rPr sz="751" u="sng" dirty="0">
                <a:solidFill>
                  <a:srgbClr val="231F20"/>
                </a:solidFill>
                <a:uFill>
                  <a:solidFill>
                    <a:srgbClr val="00568B"/>
                  </a:solidFill>
                </a:uFill>
                <a:latin typeface="Times New Roman"/>
                <a:cs typeface="Times New Roman"/>
              </a:rPr>
              <a:t>	</a:t>
            </a:r>
            <a:endParaRPr sz="75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60" defTabSz="609585">
              <a:spcBef>
                <a:spcPts val="4"/>
              </a:spcBef>
            </a:pPr>
            <a:r>
              <a:rPr sz="751" b="1" spc="-7" dirty="0">
                <a:solidFill>
                  <a:srgbClr val="00568B"/>
                </a:solidFill>
                <a:latin typeface="Arial"/>
                <a:cs typeface="Arial"/>
              </a:rPr>
              <a:t>TRANSITION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583"/>
              </a:spcBef>
              <a:buFontTx/>
              <a:buAutoNum type="arabicPeriod" startAt="1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Mobilisation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collective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marR="416088" indent="-155871" defTabSz="609585">
              <a:lnSpc>
                <a:spcPts val="852"/>
              </a:lnSpc>
              <a:spcBef>
                <a:spcPts val="361"/>
              </a:spcBef>
              <a:buFontTx/>
              <a:buAutoNum type="arabicPeriod" startAt="1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Forum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d’échange</a:t>
            </a:r>
            <a:r>
              <a:rPr sz="751" spc="-1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sur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l’action climatique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76"/>
              </a:spcBef>
              <a:buFontTx/>
              <a:buAutoNum type="arabicPeriod" startAt="16"/>
              <a:tabLst>
                <a:tab pos="164531" algn="l"/>
              </a:tabLst>
            </a:pPr>
            <a:r>
              <a:rPr sz="751" spc="-20" dirty="0">
                <a:solidFill>
                  <a:srgbClr val="231F20"/>
                </a:solidFill>
                <a:latin typeface="Arial"/>
                <a:cs typeface="Arial"/>
              </a:rPr>
              <a:t>Test-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climat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93"/>
              </a:spcBef>
              <a:buFontTx/>
              <a:buAutoNum type="arabicPeriod" startAt="1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Achat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097" indent="-155871" defTabSz="609585">
              <a:spcBef>
                <a:spcPts val="293"/>
              </a:spcBef>
              <a:buFontTx/>
              <a:buAutoNum type="arabicPeriod" startAt="16"/>
              <a:tabLst>
                <a:tab pos="16453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Économie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partage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868807" y="1955823"/>
            <a:ext cx="9323676" cy="4702752"/>
            <a:chOff x="1572516" y="2868540"/>
            <a:chExt cx="13674725" cy="6897370"/>
          </a:xfrm>
        </p:grpSpPr>
        <p:sp>
          <p:nvSpPr>
            <p:cNvPr id="50" name="object 50"/>
            <p:cNvSpPr/>
            <p:nvPr/>
          </p:nvSpPr>
          <p:spPr>
            <a:xfrm>
              <a:off x="8391960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90" h="188595">
                  <a:moveTo>
                    <a:pt x="376948" y="0"/>
                  </a:moveTo>
                  <a:lnTo>
                    <a:pt x="0" y="0"/>
                  </a:lnTo>
                  <a:lnTo>
                    <a:pt x="32524" y="32524"/>
                  </a:lnTo>
                  <a:lnTo>
                    <a:pt x="188480" y="188480"/>
                  </a:lnTo>
                  <a:lnTo>
                    <a:pt x="376948" y="0"/>
                  </a:lnTo>
                  <a:close/>
                </a:path>
              </a:pathLst>
            </a:custGeom>
            <a:solidFill>
              <a:srgbClr val="DDD6C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391960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90" h="188595">
                  <a:moveTo>
                    <a:pt x="32524" y="32524"/>
                  </a:moveTo>
                  <a:lnTo>
                    <a:pt x="175006" y="175005"/>
                  </a:lnTo>
                  <a:lnTo>
                    <a:pt x="188480" y="188480"/>
                  </a:lnTo>
                  <a:lnTo>
                    <a:pt x="201942" y="175005"/>
                  </a:lnTo>
                  <a:lnTo>
                    <a:pt x="344436" y="32524"/>
                  </a:lnTo>
                  <a:lnTo>
                    <a:pt x="376948" y="0"/>
                  </a:lnTo>
                  <a:lnTo>
                    <a:pt x="330962" y="0"/>
                  </a:lnTo>
                  <a:lnTo>
                    <a:pt x="45999" y="0"/>
                  </a:lnTo>
                  <a:lnTo>
                    <a:pt x="0" y="0"/>
                  </a:lnTo>
                  <a:lnTo>
                    <a:pt x="32524" y="3252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864704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90" h="188595">
                  <a:moveTo>
                    <a:pt x="376948" y="0"/>
                  </a:moveTo>
                  <a:lnTo>
                    <a:pt x="0" y="0"/>
                  </a:lnTo>
                  <a:lnTo>
                    <a:pt x="32524" y="32524"/>
                  </a:lnTo>
                  <a:lnTo>
                    <a:pt x="188480" y="188480"/>
                  </a:lnTo>
                  <a:lnTo>
                    <a:pt x="376948" y="0"/>
                  </a:lnTo>
                  <a:close/>
                </a:path>
              </a:pathLst>
            </a:custGeom>
            <a:solidFill>
              <a:srgbClr val="DDD6C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6864704" y="4122933"/>
              <a:ext cx="377190" cy="188595"/>
            </a:xfrm>
            <a:custGeom>
              <a:avLst/>
              <a:gdLst/>
              <a:ahLst/>
              <a:cxnLst/>
              <a:rect l="l" t="t" r="r" b="b"/>
              <a:pathLst>
                <a:path w="377190" h="188595">
                  <a:moveTo>
                    <a:pt x="32524" y="32524"/>
                  </a:moveTo>
                  <a:lnTo>
                    <a:pt x="175006" y="175005"/>
                  </a:lnTo>
                  <a:lnTo>
                    <a:pt x="188480" y="188480"/>
                  </a:lnTo>
                  <a:lnTo>
                    <a:pt x="201942" y="175005"/>
                  </a:lnTo>
                  <a:lnTo>
                    <a:pt x="344436" y="32524"/>
                  </a:lnTo>
                  <a:lnTo>
                    <a:pt x="376948" y="0"/>
                  </a:lnTo>
                  <a:lnTo>
                    <a:pt x="330962" y="0"/>
                  </a:lnTo>
                  <a:lnTo>
                    <a:pt x="45999" y="0"/>
                  </a:lnTo>
                  <a:lnTo>
                    <a:pt x="0" y="0"/>
                  </a:lnTo>
                  <a:lnTo>
                    <a:pt x="32524" y="3252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295364" y="3115182"/>
              <a:ext cx="2958465" cy="1033780"/>
            </a:xfrm>
            <a:custGeom>
              <a:avLst/>
              <a:gdLst/>
              <a:ahLst/>
              <a:cxnLst/>
              <a:rect l="l" t="t" r="r" b="b"/>
              <a:pathLst>
                <a:path w="2958465" h="1033779">
                  <a:moveTo>
                    <a:pt x="2958020" y="0"/>
                  </a:moveTo>
                  <a:lnTo>
                    <a:pt x="0" y="0"/>
                  </a:lnTo>
                  <a:lnTo>
                    <a:pt x="0" y="1033703"/>
                  </a:lnTo>
                  <a:lnTo>
                    <a:pt x="2958020" y="1033703"/>
                  </a:lnTo>
                  <a:lnTo>
                    <a:pt x="2958020" y="0"/>
                  </a:lnTo>
                  <a:close/>
                </a:path>
              </a:pathLst>
            </a:custGeom>
            <a:solidFill>
              <a:srgbClr val="DDD6C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591566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69430" y="0"/>
                  </a:moveTo>
                  <a:lnTo>
                    <a:pt x="0" y="169417"/>
                  </a:lnTo>
                  <a:lnTo>
                    <a:pt x="13474" y="182892"/>
                  </a:lnTo>
                  <a:lnTo>
                    <a:pt x="169430" y="338848"/>
                  </a:lnTo>
                  <a:lnTo>
                    <a:pt x="338848" y="169417"/>
                  </a:lnTo>
                  <a:lnTo>
                    <a:pt x="169430" y="0"/>
                  </a:lnTo>
                  <a:close/>
                </a:path>
              </a:pathLst>
            </a:custGeom>
            <a:solidFill>
              <a:srgbClr val="047EBC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591566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3474" y="182892"/>
                  </a:moveTo>
                  <a:lnTo>
                    <a:pt x="155956" y="325373"/>
                  </a:lnTo>
                  <a:lnTo>
                    <a:pt x="169430" y="338848"/>
                  </a:lnTo>
                  <a:lnTo>
                    <a:pt x="182892" y="325373"/>
                  </a:lnTo>
                  <a:lnTo>
                    <a:pt x="325386" y="182892"/>
                  </a:lnTo>
                  <a:lnTo>
                    <a:pt x="338848" y="169417"/>
                  </a:lnTo>
                  <a:lnTo>
                    <a:pt x="325386" y="155955"/>
                  </a:lnTo>
                  <a:lnTo>
                    <a:pt x="182905" y="13461"/>
                  </a:lnTo>
                  <a:lnTo>
                    <a:pt x="169430" y="0"/>
                  </a:lnTo>
                  <a:lnTo>
                    <a:pt x="155956" y="13461"/>
                  </a:lnTo>
                  <a:lnTo>
                    <a:pt x="13474" y="155955"/>
                  </a:lnTo>
                  <a:lnTo>
                    <a:pt x="0" y="169417"/>
                  </a:lnTo>
                  <a:lnTo>
                    <a:pt x="13474" y="1828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706899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69430" y="0"/>
                  </a:moveTo>
                  <a:lnTo>
                    <a:pt x="0" y="169417"/>
                  </a:lnTo>
                  <a:lnTo>
                    <a:pt x="13474" y="182892"/>
                  </a:lnTo>
                  <a:lnTo>
                    <a:pt x="169430" y="338848"/>
                  </a:lnTo>
                  <a:lnTo>
                    <a:pt x="338848" y="169417"/>
                  </a:lnTo>
                  <a:lnTo>
                    <a:pt x="169430" y="0"/>
                  </a:lnTo>
                  <a:close/>
                </a:path>
              </a:pathLst>
            </a:custGeom>
            <a:solidFill>
              <a:srgbClr val="047EBC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706899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89" h="339089">
                  <a:moveTo>
                    <a:pt x="13474" y="182892"/>
                  </a:moveTo>
                  <a:lnTo>
                    <a:pt x="155955" y="325373"/>
                  </a:lnTo>
                  <a:lnTo>
                    <a:pt x="169430" y="338848"/>
                  </a:lnTo>
                  <a:lnTo>
                    <a:pt x="182892" y="325373"/>
                  </a:lnTo>
                  <a:lnTo>
                    <a:pt x="325386" y="182892"/>
                  </a:lnTo>
                  <a:lnTo>
                    <a:pt x="338848" y="169417"/>
                  </a:lnTo>
                  <a:lnTo>
                    <a:pt x="325386" y="155955"/>
                  </a:lnTo>
                  <a:lnTo>
                    <a:pt x="182905" y="13461"/>
                  </a:lnTo>
                  <a:lnTo>
                    <a:pt x="169430" y="0"/>
                  </a:lnTo>
                  <a:lnTo>
                    <a:pt x="155955" y="13461"/>
                  </a:lnTo>
                  <a:lnTo>
                    <a:pt x="13474" y="155955"/>
                  </a:lnTo>
                  <a:lnTo>
                    <a:pt x="0" y="169417"/>
                  </a:lnTo>
                  <a:lnTo>
                    <a:pt x="13474" y="1828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0606219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90" h="339089">
                  <a:moveTo>
                    <a:pt x="169430" y="0"/>
                  </a:moveTo>
                  <a:lnTo>
                    <a:pt x="0" y="169417"/>
                  </a:lnTo>
                  <a:lnTo>
                    <a:pt x="13474" y="182892"/>
                  </a:lnTo>
                  <a:lnTo>
                    <a:pt x="169430" y="338848"/>
                  </a:lnTo>
                  <a:lnTo>
                    <a:pt x="338848" y="169417"/>
                  </a:lnTo>
                  <a:lnTo>
                    <a:pt x="169430" y="0"/>
                  </a:lnTo>
                  <a:close/>
                </a:path>
              </a:pathLst>
            </a:custGeom>
            <a:solidFill>
              <a:srgbClr val="047EBC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0606219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90" h="339089">
                  <a:moveTo>
                    <a:pt x="13474" y="182892"/>
                  </a:moveTo>
                  <a:lnTo>
                    <a:pt x="155956" y="325373"/>
                  </a:lnTo>
                  <a:lnTo>
                    <a:pt x="169430" y="338848"/>
                  </a:lnTo>
                  <a:lnTo>
                    <a:pt x="182892" y="325373"/>
                  </a:lnTo>
                  <a:lnTo>
                    <a:pt x="325386" y="182892"/>
                  </a:lnTo>
                  <a:lnTo>
                    <a:pt x="338848" y="169417"/>
                  </a:lnTo>
                  <a:lnTo>
                    <a:pt x="325386" y="155955"/>
                  </a:lnTo>
                  <a:lnTo>
                    <a:pt x="182905" y="13461"/>
                  </a:lnTo>
                  <a:lnTo>
                    <a:pt x="169430" y="0"/>
                  </a:lnTo>
                  <a:lnTo>
                    <a:pt x="155956" y="13461"/>
                  </a:lnTo>
                  <a:lnTo>
                    <a:pt x="13474" y="155955"/>
                  </a:lnTo>
                  <a:lnTo>
                    <a:pt x="0" y="169417"/>
                  </a:lnTo>
                  <a:lnTo>
                    <a:pt x="13474" y="1828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618804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90" h="339089">
                  <a:moveTo>
                    <a:pt x="169430" y="0"/>
                  </a:moveTo>
                  <a:lnTo>
                    <a:pt x="0" y="169417"/>
                  </a:lnTo>
                  <a:lnTo>
                    <a:pt x="13474" y="182892"/>
                  </a:lnTo>
                  <a:lnTo>
                    <a:pt x="169430" y="338848"/>
                  </a:lnTo>
                  <a:lnTo>
                    <a:pt x="338848" y="169417"/>
                  </a:lnTo>
                  <a:lnTo>
                    <a:pt x="169430" y="0"/>
                  </a:lnTo>
                  <a:close/>
                </a:path>
              </a:pathLst>
            </a:custGeom>
            <a:solidFill>
              <a:srgbClr val="047EBC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618804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90" h="339089">
                  <a:moveTo>
                    <a:pt x="13474" y="182892"/>
                  </a:moveTo>
                  <a:lnTo>
                    <a:pt x="155956" y="325373"/>
                  </a:lnTo>
                  <a:lnTo>
                    <a:pt x="169430" y="338848"/>
                  </a:lnTo>
                  <a:lnTo>
                    <a:pt x="182892" y="325373"/>
                  </a:lnTo>
                  <a:lnTo>
                    <a:pt x="325386" y="182892"/>
                  </a:lnTo>
                  <a:lnTo>
                    <a:pt x="338848" y="169417"/>
                  </a:lnTo>
                  <a:lnTo>
                    <a:pt x="325386" y="155955"/>
                  </a:lnTo>
                  <a:lnTo>
                    <a:pt x="182905" y="13461"/>
                  </a:lnTo>
                  <a:lnTo>
                    <a:pt x="169430" y="0"/>
                  </a:lnTo>
                  <a:lnTo>
                    <a:pt x="155956" y="13461"/>
                  </a:lnTo>
                  <a:lnTo>
                    <a:pt x="13474" y="155955"/>
                  </a:lnTo>
                  <a:lnTo>
                    <a:pt x="0" y="169417"/>
                  </a:lnTo>
                  <a:lnTo>
                    <a:pt x="13474" y="1828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3607495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90" h="339089">
                  <a:moveTo>
                    <a:pt x="169430" y="0"/>
                  </a:moveTo>
                  <a:lnTo>
                    <a:pt x="0" y="169417"/>
                  </a:lnTo>
                  <a:lnTo>
                    <a:pt x="13474" y="182892"/>
                  </a:lnTo>
                  <a:lnTo>
                    <a:pt x="169430" y="338848"/>
                  </a:lnTo>
                  <a:lnTo>
                    <a:pt x="338848" y="169417"/>
                  </a:lnTo>
                  <a:lnTo>
                    <a:pt x="169430" y="0"/>
                  </a:lnTo>
                  <a:close/>
                </a:path>
              </a:pathLst>
            </a:custGeom>
            <a:solidFill>
              <a:srgbClr val="047EBC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3607495" y="2887590"/>
              <a:ext cx="339090" cy="339090"/>
            </a:xfrm>
            <a:custGeom>
              <a:avLst/>
              <a:gdLst/>
              <a:ahLst/>
              <a:cxnLst/>
              <a:rect l="l" t="t" r="r" b="b"/>
              <a:pathLst>
                <a:path w="339090" h="339089">
                  <a:moveTo>
                    <a:pt x="13474" y="182892"/>
                  </a:moveTo>
                  <a:lnTo>
                    <a:pt x="155955" y="325373"/>
                  </a:lnTo>
                  <a:lnTo>
                    <a:pt x="169430" y="338848"/>
                  </a:lnTo>
                  <a:lnTo>
                    <a:pt x="182892" y="325373"/>
                  </a:lnTo>
                  <a:lnTo>
                    <a:pt x="325386" y="182892"/>
                  </a:lnTo>
                  <a:lnTo>
                    <a:pt x="338848" y="169417"/>
                  </a:lnTo>
                  <a:lnTo>
                    <a:pt x="325386" y="155955"/>
                  </a:lnTo>
                  <a:lnTo>
                    <a:pt x="182905" y="13461"/>
                  </a:lnTo>
                  <a:lnTo>
                    <a:pt x="169430" y="0"/>
                  </a:lnTo>
                  <a:lnTo>
                    <a:pt x="155955" y="13461"/>
                  </a:lnTo>
                  <a:lnTo>
                    <a:pt x="13474" y="155955"/>
                  </a:lnTo>
                  <a:lnTo>
                    <a:pt x="0" y="169417"/>
                  </a:lnTo>
                  <a:lnTo>
                    <a:pt x="13474" y="1828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2527044" y="7359009"/>
              <a:ext cx="2720340" cy="2406650"/>
            </a:xfrm>
            <a:custGeom>
              <a:avLst/>
              <a:gdLst/>
              <a:ahLst/>
              <a:cxnLst/>
              <a:rect l="l" t="t" r="r" b="b"/>
              <a:pathLst>
                <a:path w="2720340" h="2406650">
                  <a:moveTo>
                    <a:pt x="2719895" y="0"/>
                  </a:moveTo>
                  <a:lnTo>
                    <a:pt x="0" y="2406307"/>
                  </a:lnTo>
                  <a:lnTo>
                    <a:pt x="2719895" y="2406307"/>
                  </a:lnTo>
                  <a:lnTo>
                    <a:pt x="2719895" y="0"/>
                  </a:lnTo>
                  <a:close/>
                </a:path>
              </a:pathLst>
            </a:custGeom>
            <a:solidFill>
              <a:srgbClr val="1D3767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35878" y="8498284"/>
              <a:ext cx="1282405" cy="105340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194958" y="3555688"/>
              <a:ext cx="2011680" cy="0"/>
            </a:xfrm>
            <a:custGeom>
              <a:avLst/>
              <a:gdLst/>
              <a:ahLst/>
              <a:cxnLst/>
              <a:rect l="l" t="t" r="r" b="b"/>
              <a:pathLst>
                <a:path w="2011679">
                  <a:moveTo>
                    <a:pt x="0" y="0"/>
                  </a:moveTo>
                  <a:lnTo>
                    <a:pt x="2011680" y="0"/>
                  </a:lnTo>
                </a:path>
              </a:pathLst>
            </a:custGeom>
            <a:ln w="3810">
              <a:solidFill>
                <a:srgbClr val="00568B"/>
              </a:solidFill>
            </a:ln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68" name="object 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4072" y="443934"/>
            <a:ext cx="530152" cy="530161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1590710" y="443936"/>
            <a:ext cx="530369" cy="530369"/>
            <a:chOff x="1164640" y="651103"/>
            <a:chExt cx="777875" cy="777875"/>
          </a:xfrm>
        </p:grpSpPr>
        <p:sp>
          <p:nvSpPr>
            <p:cNvPr id="70" name="object 70"/>
            <p:cNvSpPr/>
            <p:nvPr/>
          </p:nvSpPr>
          <p:spPr>
            <a:xfrm>
              <a:off x="1164640" y="651103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70" y="0"/>
                  </a:moveTo>
                  <a:lnTo>
                    <a:pt x="0" y="0"/>
                  </a:lnTo>
                  <a:lnTo>
                    <a:pt x="0" y="777570"/>
                  </a:lnTo>
                  <a:lnTo>
                    <a:pt x="777570" y="777570"/>
                  </a:lnTo>
                  <a:lnTo>
                    <a:pt x="777570" y="0"/>
                  </a:lnTo>
                  <a:close/>
                </a:path>
              </a:pathLst>
            </a:custGeom>
            <a:solidFill>
              <a:srgbClr val="D1A02A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340396" y="988186"/>
              <a:ext cx="426720" cy="365125"/>
            </a:xfrm>
            <a:custGeom>
              <a:avLst/>
              <a:gdLst/>
              <a:ahLst/>
              <a:cxnLst/>
              <a:rect l="l" t="t" r="r" b="b"/>
              <a:pathLst>
                <a:path w="426719" h="365125">
                  <a:moveTo>
                    <a:pt x="163271" y="152273"/>
                  </a:moveTo>
                  <a:lnTo>
                    <a:pt x="161696" y="135851"/>
                  </a:lnTo>
                  <a:lnTo>
                    <a:pt x="154889" y="118414"/>
                  </a:lnTo>
                  <a:lnTo>
                    <a:pt x="141719" y="100330"/>
                  </a:lnTo>
                  <a:lnTo>
                    <a:pt x="128485" y="73113"/>
                  </a:lnTo>
                  <a:lnTo>
                    <a:pt x="130162" y="46786"/>
                  </a:lnTo>
                  <a:lnTo>
                    <a:pt x="137833" y="26784"/>
                  </a:lnTo>
                  <a:lnTo>
                    <a:pt x="142621" y="18542"/>
                  </a:lnTo>
                  <a:lnTo>
                    <a:pt x="146354" y="13246"/>
                  </a:lnTo>
                  <a:lnTo>
                    <a:pt x="144360" y="6388"/>
                  </a:lnTo>
                  <a:lnTo>
                    <a:pt x="131940" y="0"/>
                  </a:lnTo>
                  <a:lnTo>
                    <a:pt x="123863" y="1701"/>
                  </a:lnTo>
                  <a:lnTo>
                    <a:pt x="120091" y="6997"/>
                  </a:lnTo>
                  <a:lnTo>
                    <a:pt x="113474" y="18173"/>
                  </a:lnTo>
                  <a:lnTo>
                    <a:pt x="103835" y="43903"/>
                  </a:lnTo>
                  <a:lnTo>
                    <a:pt x="102539" y="77927"/>
                  </a:lnTo>
                  <a:lnTo>
                    <a:pt x="120980" y="114046"/>
                  </a:lnTo>
                  <a:lnTo>
                    <a:pt x="131978" y="129628"/>
                  </a:lnTo>
                  <a:lnTo>
                    <a:pt x="136613" y="143916"/>
                  </a:lnTo>
                  <a:lnTo>
                    <a:pt x="136512" y="156578"/>
                  </a:lnTo>
                  <a:lnTo>
                    <a:pt x="133311" y="167259"/>
                  </a:lnTo>
                  <a:lnTo>
                    <a:pt x="160769" y="167259"/>
                  </a:lnTo>
                  <a:lnTo>
                    <a:pt x="163271" y="152273"/>
                  </a:lnTo>
                  <a:close/>
                </a:path>
                <a:path w="426719" h="365125">
                  <a:moveTo>
                    <a:pt x="246024" y="152260"/>
                  </a:moveTo>
                  <a:lnTo>
                    <a:pt x="244436" y="135839"/>
                  </a:lnTo>
                  <a:lnTo>
                    <a:pt x="237642" y="118402"/>
                  </a:lnTo>
                  <a:lnTo>
                    <a:pt x="224485" y="100330"/>
                  </a:lnTo>
                  <a:lnTo>
                    <a:pt x="211239" y="73113"/>
                  </a:lnTo>
                  <a:lnTo>
                    <a:pt x="212902" y="46786"/>
                  </a:lnTo>
                  <a:lnTo>
                    <a:pt x="220573" y="26784"/>
                  </a:lnTo>
                  <a:lnTo>
                    <a:pt x="225361" y="18529"/>
                  </a:lnTo>
                  <a:lnTo>
                    <a:pt x="229095" y="13246"/>
                  </a:lnTo>
                  <a:lnTo>
                    <a:pt x="227114" y="6400"/>
                  </a:lnTo>
                  <a:lnTo>
                    <a:pt x="214693" y="25"/>
                  </a:lnTo>
                  <a:lnTo>
                    <a:pt x="206603" y="1701"/>
                  </a:lnTo>
                  <a:lnTo>
                    <a:pt x="202844" y="6997"/>
                  </a:lnTo>
                  <a:lnTo>
                    <a:pt x="196240" y="18186"/>
                  </a:lnTo>
                  <a:lnTo>
                    <a:pt x="186588" y="43903"/>
                  </a:lnTo>
                  <a:lnTo>
                    <a:pt x="185280" y="77939"/>
                  </a:lnTo>
                  <a:lnTo>
                    <a:pt x="203733" y="114046"/>
                  </a:lnTo>
                  <a:lnTo>
                    <a:pt x="214731" y="129628"/>
                  </a:lnTo>
                  <a:lnTo>
                    <a:pt x="219354" y="143916"/>
                  </a:lnTo>
                  <a:lnTo>
                    <a:pt x="219252" y="156578"/>
                  </a:lnTo>
                  <a:lnTo>
                    <a:pt x="216065" y="167259"/>
                  </a:lnTo>
                  <a:lnTo>
                    <a:pt x="243522" y="167259"/>
                  </a:lnTo>
                  <a:lnTo>
                    <a:pt x="246024" y="152260"/>
                  </a:lnTo>
                  <a:close/>
                </a:path>
                <a:path w="426719" h="365125">
                  <a:moveTo>
                    <a:pt x="328752" y="152260"/>
                  </a:moveTo>
                  <a:lnTo>
                    <a:pt x="327177" y="135839"/>
                  </a:lnTo>
                  <a:lnTo>
                    <a:pt x="320382" y="118402"/>
                  </a:lnTo>
                  <a:lnTo>
                    <a:pt x="307225" y="100330"/>
                  </a:lnTo>
                  <a:lnTo>
                    <a:pt x="293992" y="73113"/>
                  </a:lnTo>
                  <a:lnTo>
                    <a:pt x="295668" y="46786"/>
                  </a:lnTo>
                  <a:lnTo>
                    <a:pt x="303339" y="26797"/>
                  </a:lnTo>
                  <a:lnTo>
                    <a:pt x="308114" y="18554"/>
                  </a:lnTo>
                  <a:lnTo>
                    <a:pt x="311886" y="13246"/>
                  </a:lnTo>
                  <a:lnTo>
                    <a:pt x="309867" y="6388"/>
                  </a:lnTo>
                  <a:lnTo>
                    <a:pt x="297434" y="12"/>
                  </a:lnTo>
                  <a:lnTo>
                    <a:pt x="289356" y="1714"/>
                  </a:lnTo>
                  <a:lnTo>
                    <a:pt x="285584" y="6997"/>
                  </a:lnTo>
                  <a:lnTo>
                    <a:pt x="278980" y="18173"/>
                  </a:lnTo>
                  <a:lnTo>
                    <a:pt x="269341" y="43903"/>
                  </a:lnTo>
                  <a:lnTo>
                    <a:pt x="268046" y="77927"/>
                  </a:lnTo>
                  <a:lnTo>
                    <a:pt x="286486" y="114046"/>
                  </a:lnTo>
                  <a:lnTo>
                    <a:pt x="297472" y="129628"/>
                  </a:lnTo>
                  <a:lnTo>
                    <a:pt x="302094" y="143916"/>
                  </a:lnTo>
                  <a:lnTo>
                    <a:pt x="301993" y="156565"/>
                  </a:lnTo>
                  <a:lnTo>
                    <a:pt x="298805" y="167259"/>
                  </a:lnTo>
                  <a:lnTo>
                    <a:pt x="326250" y="167259"/>
                  </a:lnTo>
                  <a:lnTo>
                    <a:pt x="328752" y="152260"/>
                  </a:lnTo>
                  <a:close/>
                </a:path>
                <a:path w="426719" h="365125">
                  <a:moveTo>
                    <a:pt x="426427" y="186855"/>
                  </a:moveTo>
                  <a:lnTo>
                    <a:pt x="424091" y="184505"/>
                  </a:lnTo>
                  <a:lnTo>
                    <a:pt x="2349" y="184505"/>
                  </a:lnTo>
                  <a:lnTo>
                    <a:pt x="0" y="186855"/>
                  </a:lnTo>
                  <a:lnTo>
                    <a:pt x="25" y="190030"/>
                  </a:lnTo>
                  <a:lnTo>
                    <a:pt x="12941" y="234302"/>
                  </a:lnTo>
                  <a:lnTo>
                    <a:pt x="34925" y="272122"/>
                  </a:lnTo>
                  <a:lnTo>
                    <a:pt x="64985" y="304482"/>
                  </a:lnTo>
                  <a:lnTo>
                    <a:pt x="101917" y="330276"/>
                  </a:lnTo>
                  <a:lnTo>
                    <a:pt x="144487" y="348361"/>
                  </a:lnTo>
                  <a:lnTo>
                    <a:pt x="144487" y="359994"/>
                  </a:lnTo>
                  <a:lnTo>
                    <a:pt x="144602" y="362750"/>
                  </a:lnTo>
                  <a:lnTo>
                    <a:pt x="146850" y="364934"/>
                  </a:lnTo>
                  <a:lnTo>
                    <a:pt x="149618" y="364998"/>
                  </a:lnTo>
                  <a:lnTo>
                    <a:pt x="149758" y="365023"/>
                  </a:lnTo>
                  <a:lnTo>
                    <a:pt x="280365" y="364998"/>
                  </a:lnTo>
                  <a:lnTo>
                    <a:pt x="280530" y="364998"/>
                  </a:lnTo>
                  <a:lnTo>
                    <a:pt x="283413" y="364934"/>
                  </a:lnTo>
                  <a:lnTo>
                    <a:pt x="285686" y="362623"/>
                  </a:lnTo>
                  <a:lnTo>
                    <a:pt x="285711" y="347103"/>
                  </a:lnTo>
                  <a:lnTo>
                    <a:pt x="327367" y="328574"/>
                  </a:lnTo>
                  <a:lnTo>
                    <a:pt x="363435" y="302615"/>
                  </a:lnTo>
                  <a:lnTo>
                    <a:pt x="392734" y="270306"/>
                  </a:lnTo>
                  <a:lnTo>
                    <a:pt x="414070" y="232714"/>
                  </a:lnTo>
                  <a:lnTo>
                    <a:pt x="426300" y="190931"/>
                  </a:lnTo>
                  <a:lnTo>
                    <a:pt x="426427" y="186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1609" y="728769"/>
              <a:ext cx="71031" cy="16137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8351" y="731570"/>
              <a:ext cx="201427" cy="161998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2197358" y="443936"/>
            <a:ext cx="530369" cy="530369"/>
            <a:chOff x="2054390" y="651103"/>
            <a:chExt cx="777875" cy="777875"/>
          </a:xfrm>
        </p:grpSpPr>
        <p:sp>
          <p:nvSpPr>
            <p:cNvPr id="75" name="object 75"/>
            <p:cNvSpPr/>
            <p:nvPr/>
          </p:nvSpPr>
          <p:spPr>
            <a:xfrm>
              <a:off x="2054390" y="651103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70" y="0"/>
                  </a:moveTo>
                  <a:lnTo>
                    <a:pt x="0" y="0"/>
                  </a:lnTo>
                  <a:lnTo>
                    <a:pt x="0" y="777570"/>
                  </a:lnTo>
                  <a:lnTo>
                    <a:pt x="777570" y="777570"/>
                  </a:lnTo>
                  <a:lnTo>
                    <a:pt x="777570" y="0"/>
                  </a:lnTo>
                  <a:close/>
                </a:path>
              </a:pathLst>
            </a:custGeom>
            <a:solidFill>
              <a:srgbClr val="2D9A47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85382" y="1120787"/>
              <a:ext cx="133743" cy="12437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188739" y="964581"/>
              <a:ext cx="461009" cy="371475"/>
            </a:xfrm>
            <a:custGeom>
              <a:avLst/>
              <a:gdLst/>
              <a:ahLst/>
              <a:cxnLst/>
              <a:rect l="l" t="t" r="r" b="b"/>
              <a:pathLst>
                <a:path w="461010" h="371475">
                  <a:moveTo>
                    <a:pt x="403555" y="0"/>
                  </a:moveTo>
                  <a:lnTo>
                    <a:pt x="396062" y="571"/>
                  </a:lnTo>
                  <a:lnTo>
                    <a:pt x="392874" y="3136"/>
                  </a:lnTo>
                  <a:lnTo>
                    <a:pt x="296735" y="322503"/>
                  </a:lnTo>
                  <a:lnTo>
                    <a:pt x="270002" y="166750"/>
                  </a:lnTo>
                  <a:lnTo>
                    <a:pt x="266979" y="163753"/>
                  </a:lnTo>
                  <a:lnTo>
                    <a:pt x="259321" y="162483"/>
                  </a:lnTo>
                  <a:lnTo>
                    <a:pt x="255511" y="164363"/>
                  </a:lnTo>
                  <a:lnTo>
                    <a:pt x="211594" y="245795"/>
                  </a:lnTo>
                  <a:lnTo>
                    <a:pt x="192341" y="111251"/>
                  </a:lnTo>
                  <a:lnTo>
                    <a:pt x="189166" y="108102"/>
                  </a:lnTo>
                  <a:lnTo>
                    <a:pt x="181140" y="106984"/>
                  </a:lnTo>
                  <a:lnTo>
                    <a:pt x="177241" y="109143"/>
                  </a:lnTo>
                  <a:lnTo>
                    <a:pt x="131991" y="210756"/>
                  </a:lnTo>
                  <a:lnTo>
                    <a:pt x="4089" y="210756"/>
                  </a:lnTo>
                  <a:lnTo>
                    <a:pt x="0" y="214833"/>
                  </a:lnTo>
                  <a:lnTo>
                    <a:pt x="0" y="224891"/>
                  </a:lnTo>
                  <a:lnTo>
                    <a:pt x="4089" y="228968"/>
                  </a:lnTo>
                  <a:lnTo>
                    <a:pt x="141503" y="228968"/>
                  </a:lnTo>
                  <a:lnTo>
                    <a:pt x="144767" y="226847"/>
                  </a:lnTo>
                  <a:lnTo>
                    <a:pt x="179362" y="149136"/>
                  </a:lnTo>
                  <a:lnTo>
                    <a:pt x="198043" y="279615"/>
                  </a:lnTo>
                  <a:lnTo>
                    <a:pt x="201015" y="282714"/>
                  </a:lnTo>
                  <a:lnTo>
                    <a:pt x="208737" y="284086"/>
                  </a:lnTo>
                  <a:lnTo>
                    <a:pt x="212636" y="282232"/>
                  </a:lnTo>
                  <a:lnTo>
                    <a:pt x="257162" y="199656"/>
                  </a:lnTo>
                  <a:lnTo>
                    <a:pt x="286054" y="367868"/>
                  </a:lnTo>
                  <a:lnTo>
                    <a:pt x="289521" y="370992"/>
                  </a:lnTo>
                  <a:lnTo>
                    <a:pt x="294309" y="371259"/>
                  </a:lnTo>
                  <a:lnTo>
                    <a:pt x="298297" y="371259"/>
                  </a:lnTo>
                  <a:lnTo>
                    <a:pt x="301866" y="368642"/>
                  </a:lnTo>
                  <a:lnTo>
                    <a:pt x="402488" y="34391"/>
                  </a:lnTo>
                  <a:lnTo>
                    <a:pt x="444512" y="121526"/>
                  </a:lnTo>
                  <a:lnTo>
                    <a:pt x="449961" y="123418"/>
                  </a:lnTo>
                  <a:lnTo>
                    <a:pt x="459016" y="119062"/>
                  </a:lnTo>
                  <a:lnTo>
                    <a:pt x="460921" y="113614"/>
                  </a:lnTo>
                  <a:lnTo>
                    <a:pt x="407085" y="2006"/>
                  </a:lnTo>
                  <a:lnTo>
                    <a:pt x="403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3900" y="731428"/>
              <a:ext cx="75730" cy="16324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71377" y="733181"/>
              <a:ext cx="184490" cy="6869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271369" y="721397"/>
              <a:ext cx="386080" cy="173990"/>
            </a:xfrm>
            <a:custGeom>
              <a:avLst/>
              <a:gdLst/>
              <a:ahLst/>
              <a:cxnLst/>
              <a:rect l="l" t="t" r="r" b="b"/>
              <a:pathLst>
                <a:path w="386080" h="173990">
                  <a:moveTo>
                    <a:pt x="26924" y="106654"/>
                  </a:moveTo>
                  <a:lnTo>
                    <a:pt x="0" y="106654"/>
                  </a:lnTo>
                  <a:lnTo>
                    <a:pt x="0" y="173774"/>
                  </a:lnTo>
                  <a:lnTo>
                    <a:pt x="26924" y="173774"/>
                  </a:lnTo>
                  <a:lnTo>
                    <a:pt x="26924" y="164566"/>
                  </a:lnTo>
                  <a:lnTo>
                    <a:pt x="11290" y="164566"/>
                  </a:lnTo>
                  <a:lnTo>
                    <a:pt x="11290" y="144170"/>
                  </a:lnTo>
                  <a:lnTo>
                    <a:pt x="22479" y="144170"/>
                  </a:lnTo>
                  <a:lnTo>
                    <a:pt x="22479" y="135064"/>
                  </a:lnTo>
                  <a:lnTo>
                    <a:pt x="11290" y="135064"/>
                  </a:lnTo>
                  <a:lnTo>
                    <a:pt x="11290" y="115862"/>
                  </a:lnTo>
                  <a:lnTo>
                    <a:pt x="26924" y="115862"/>
                  </a:lnTo>
                  <a:lnTo>
                    <a:pt x="26924" y="106654"/>
                  </a:lnTo>
                  <a:close/>
                </a:path>
                <a:path w="386080" h="173990">
                  <a:moveTo>
                    <a:pt x="61696" y="106654"/>
                  </a:moveTo>
                  <a:lnTo>
                    <a:pt x="31699" y="106654"/>
                  </a:lnTo>
                  <a:lnTo>
                    <a:pt x="31699" y="115862"/>
                  </a:lnTo>
                  <a:lnTo>
                    <a:pt x="41008" y="115862"/>
                  </a:lnTo>
                  <a:lnTo>
                    <a:pt x="41008" y="173774"/>
                  </a:lnTo>
                  <a:lnTo>
                    <a:pt x="52387" y="173774"/>
                  </a:lnTo>
                  <a:lnTo>
                    <a:pt x="52387" y="115862"/>
                  </a:lnTo>
                  <a:lnTo>
                    <a:pt x="61696" y="115862"/>
                  </a:lnTo>
                  <a:lnTo>
                    <a:pt x="61696" y="106654"/>
                  </a:lnTo>
                  <a:close/>
                </a:path>
                <a:path w="386080" h="173990">
                  <a:moveTo>
                    <a:pt x="116979" y="143979"/>
                  </a:moveTo>
                  <a:lnTo>
                    <a:pt x="116687" y="143586"/>
                  </a:lnTo>
                  <a:lnTo>
                    <a:pt x="114211" y="140220"/>
                  </a:lnTo>
                  <a:lnTo>
                    <a:pt x="108559" y="138938"/>
                  </a:lnTo>
                  <a:lnTo>
                    <a:pt x="113207" y="137439"/>
                  </a:lnTo>
                  <a:lnTo>
                    <a:pt x="114642" y="134975"/>
                  </a:lnTo>
                  <a:lnTo>
                    <a:pt x="115290" y="133883"/>
                  </a:lnTo>
                  <a:lnTo>
                    <a:pt x="115290" y="115862"/>
                  </a:lnTo>
                  <a:lnTo>
                    <a:pt x="115290" y="111912"/>
                  </a:lnTo>
                  <a:lnTo>
                    <a:pt x="111531" y="106667"/>
                  </a:lnTo>
                  <a:lnTo>
                    <a:pt x="105689" y="106667"/>
                  </a:lnTo>
                  <a:lnTo>
                    <a:pt x="105689" y="145465"/>
                  </a:lnTo>
                  <a:lnTo>
                    <a:pt x="105689" y="162687"/>
                  </a:lnTo>
                  <a:lnTo>
                    <a:pt x="103911" y="164566"/>
                  </a:lnTo>
                  <a:lnTo>
                    <a:pt x="95199" y="164566"/>
                  </a:lnTo>
                  <a:lnTo>
                    <a:pt x="95199" y="143586"/>
                  </a:lnTo>
                  <a:lnTo>
                    <a:pt x="104013" y="143586"/>
                  </a:lnTo>
                  <a:lnTo>
                    <a:pt x="105689" y="145465"/>
                  </a:lnTo>
                  <a:lnTo>
                    <a:pt x="105689" y="106667"/>
                  </a:lnTo>
                  <a:lnTo>
                    <a:pt x="104508" y="106667"/>
                  </a:lnTo>
                  <a:lnTo>
                    <a:pt x="104508" y="117652"/>
                  </a:lnTo>
                  <a:lnTo>
                    <a:pt x="104508" y="133096"/>
                  </a:lnTo>
                  <a:lnTo>
                    <a:pt x="102819" y="134975"/>
                  </a:lnTo>
                  <a:lnTo>
                    <a:pt x="95199" y="134975"/>
                  </a:lnTo>
                  <a:lnTo>
                    <a:pt x="95199" y="115862"/>
                  </a:lnTo>
                  <a:lnTo>
                    <a:pt x="102819" y="115862"/>
                  </a:lnTo>
                  <a:lnTo>
                    <a:pt x="104508" y="117652"/>
                  </a:lnTo>
                  <a:lnTo>
                    <a:pt x="104508" y="106667"/>
                  </a:lnTo>
                  <a:lnTo>
                    <a:pt x="83908" y="106667"/>
                  </a:lnTo>
                  <a:lnTo>
                    <a:pt x="83908" y="173786"/>
                  </a:lnTo>
                  <a:lnTo>
                    <a:pt x="112712" y="173786"/>
                  </a:lnTo>
                  <a:lnTo>
                    <a:pt x="116979" y="168529"/>
                  </a:lnTo>
                  <a:lnTo>
                    <a:pt x="116979" y="164566"/>
                  </a:lnTo>
                  <a:lnTo>
                    <a:pt x="116979" y="143979"/>
                  </a:lnTo>
                  <a:close/>
                </a:path>
                <a:path w="386080" h="173990">
                  <a:moveTo>
                    <a:pt x="133934" y="106654"/>
                  </a:moveTo>
                  <a:lnTo>
                    <a:pt x="122643" y="106654"/>
                  </a:lnTo>
                  <a:lnTo>
                    <a:pt x="122643" y="173774"/>
                  </a:lnTo>
                  <a:lnTo>
                    <a:pt x="133934" y="173774"/>
                  </a:lnTo>
                  <a:lnTo>
                    <a:pt x="133934" y="106654"/>
                  </a:lnTo>
                  <a:close/>
                </a:path>
                <a:path w="386080" h="173990">
                  <a:moveTo>
                    <a:pt x="167386" y="106654"/>
                  </a:moveTo>
                  <a:lnTo>
                    <a:pt x="140462" y="106654"/>
                  </a:lnTo>
                  <a:lnTo>
                    <a:pt x="140462" y="173774"/>
                  </a:lnTo>
                  <a:lnTo>
                    <a:pt x="167386" y="173774"/>
                  </a:lnTo>
                  <a:lnTo>
                    <a:pt x="167386" y="164566"/>
                  </a:lnTo>
                  <a:lnTo>
                    <a:pt x="151752" y="164566"/>
                  </a:lnTo>
                  <a:lnTo>
                    <a:pt x="151752" y="144170"/>
                  </a:lnTo>
                  <a:lnTo>
                    <a:pt x="162941" y="144170"/>
                  </a:lnTo>
                  <a:lnTo>
                    <a:pt x="162941" y="135064"/>
                  </a:lnTo>
                  <a:lnTo>
                    <a:pt x="151752" y="135064"/>
                  </a:lnTo>
                  <a:lnTo>
                    <a:pt x="151752" y="115862"/>
                  </a:lnTo>
                  <a:lnTo>
                    <a:pt x="167386" y="115862"/>
                  </a:lnTo>
                  <a:lnTo>
                    <a:pt x="167386" y="106654"/>
                  </a:lnTo>
                  <a:close/>
                </a:path>
                <a:path w="386080" h="173990">
                  <a:moveTo>
                    <a:pt x="206095" y="106654"/>
                  </a:moveTo>
                  <a:lnTo>
                    <a:pt x="196710" y="106654"/>
                  </a:lnTo>
                  <a:lnTo>
                    <a:pt x="196710" y="145173"/>
                  </a:lnTo>
                  <a:lnTo>
                    <a:pt x="184518" y="106654"/>
                  </a:lnTo>
                  <a:lnTo>
                    <a:pt x="173443" y="106654"/>
                  </a:lnTo>
                  <a:lnTo>
                    <a:pt x="173443" y="173774"/>
                  </a:lnTo>
                  <a:lnTo>
                    <a:pt x="182943" y="173774"/>
                  </a:lnTo>
                  <a:lnTo>
                    <a:pt x="182943" y="131610"/>
                  </a:lnTo>
                  <a:lnTo>
                    <a:pt x="196202" y="173774"/>
                  </a:lnTo>
                  <a:lnTo>
                    <a:pt x="206095" y="173774"/>
                  </a:lnTo>
                  <a:lnTo>
                    <a:pt x="206095" y="106654"/>
                  </a:lnTo>
                  <a:close/>
                </a:path>
                <a:path w="386080" h="173990">
                  <a:moveTo>
                    <a:pt x="227711" y="138023"/>
                  </a:moveTo>
                  <a:lnTo>
                    <a:pt x="211874" y="138023"/>
                  </a:lnTo>
                  <a:lnTo>
                    <a:pt x="211874" y="147129"/>
                  </a:lnTo>
                  <a:lnTo>
                    <a:pt x="227711" y="147129"/>
                  </a:lnTo>
                  <a:lnTo>
                    <a:pt x="227711" y="138023"/>
                  </a:lnTo>
                  <a:close/>
                </a:path>
                <a:path w="386080" h="173990">
                  <a:moveTo>
                    <a:pt x="239293" y="54051"/>
                  </a:moveTo>
                  <a:lnTo>
                    <a:pt x="236321" y="50292"/>
                  </a:lnTo>
                  <a:lnTo>
                    <a:pt x="230187" y="44056"/>
                  </a:lnTo>
                  <a:lnTo>
                    <a:pt x="219684" y="33769"/>
                  </a:lnTo>
                  <a:lnTo>
                    <a:pt x="217614" y="31584"/>
                  </a:lnTo>
                  <a:lnTo>
                    <a:pt x="217614" y="22669"/>
                  </a:lnTo>
                  <a:lnTo>
                    <a:pt x="219786" y="20891"/>
                  </a:lnTo>
                  <a:lnTo>
                    <a:pt x="226529" y="20891"/>
                  </a:lnTo>
                  <a:lnTo>
                    <a:pt x="228307" y="22771"/>
                  </a:lnTo>
                  <a:lnTo>
                    <a:pt x="228307" y="32473"/>
                  </a:lnTo>
                  <a:lnTo>
                    <a:pt x="238594" y="32473"/>
                  </a:lnTo>
                  <a:lnTo>
                    <a:pt x="238594" y="17322"/>
                  </a:lnTo>
                  <a:lnTo>
                    <a:pt x="234149" y="11785"/>
                  </a:lnTo>
                  <a:lnTo>
                    <a:pt x="211874" y="11785"/>
                  </a:lnTo>
                  <a:lnTo>
                    <a:pt x="207022" y="18224"/>
                  </a:lnTo>
                  <a:lnTo>
                    <a:pt x="207022" y="36537"/>
                  </a:lnTo>
                  <a:lnTo>
                    <a:pt x="209994" y="40386"/>
                  </a:lnTo>
                  <a:lnTo>
                    <a:pt x="223062" y="53352"/>
                  </a:lnTo>
                  <a:lnTo>
                    <a:pt x="226529" y="56629"/>
                  </a:lnTo>
                  <a:lnTo>
                    <a:pt x="228104" y="59004"/>
                  </a:lnTo>
                  <a:lnTo>
                    <a:pt x="228104" y="69011"/>
                  </a:lnTo>
                  <a:lnTo>
                    <a:pt x="226529" y="71374"/>
                  </a:lnTo>
                  <a:lnTo>
                    <a:pt x="219087" y="71374"/>
                  </a:lnTo>
                  <a:lnTo>
                    <a:pt x="217411" y="69202"/>
                  </a:lnTo>
                  <a:lnTo>
                    <a:pt x="217411" y="56222"/>
                  </a:lnTo>
                  <a:lnTo>
                    <a:pt x="206921" y="56222"/>
                  </a:lnTo>
                  <a:lnTo>
                    <a:pt x="206921" y="65239"/>
                  </a:lnTo>
                  <a:lnTo>
                    <a:pt x="206921" y="74053"/>
                  </a:lnTo>
                  <a:lnTo>
                    <a:pt x="211378" y="80479"/>
                  </a:lnTo>
                  <a:lnTo>
                    <a:pt x="234353" y="80479"/>
                  </a:lnTo>
                  <a:lnTo>
                    <a:pt x="239293" y="73952"/>
                  </a:lnTo>
                  <a:lnTo>
                    <a:pt x="239293" y="54051"/>
                  </a:lnTo>
                  <a:close/>
                </a:path>
                <a:path w="386080" h="173990">
                  <a:moveTo>
                    <a:pt x="257314" y="98729"/>
                  </a:moveTo>
                  <a:lnTo>
                    <a:pt x="250190" y="93484"/>
                  </a:lnTo>
                  <a:lnTo>
                    <a:pt x="245237" y="93484"/>
                  </a:lnTo>
                  <a:lnTo>
                    <a:pt x="238112" y="98729"/>
                  </a:lnTo>
                  <a:lnTo>
                    <a:pt x="238112" y="104178"/>
                  </a:lnTo>
                  <a:lnTo>
                    <a:pt x="247802" y="101307"/>
                  </a:lnTo>
                  <a:lnTo>
                    <a:pt x="257314" y="104178"/>
                  </a:lnTo>
                  <a:lnTo>
                    <a:pt x="257314" y="101307"/>
                  </a:lnTo>
                  <a:lnTo>
                    <a:pt x="257314" y="98729"/>
                  </a:lnTo>
                  <a:close/>
                </a:path>
                <a:path w="386080" h="173990">
                  <a:moveTo>
                    <a:pt x="260388" y="106654"/>
                  </a:moveTo>
                  <a:lnTo>
                    <a:pt x="233464" y="106654"/>
                  </a:lnTo>
                  <a:lnTo>
                    <a:pt x="233464" y="173774"/>
                  </a:lnTo>
                  <a:lnTo>
                    <a:pt x="260388" y="173774"/>
                  </a:lnTo>
                  <a:lnTo>
                    <a:pt x="260388" y="164553"/>
                  </a:lnTo>
                  <a:lnTo>
                    <a:pt x="244741" y="164553"/>
                  </a:lnTo>
                  <a:lnTo>
                    <a:pt x="244741" y="144170"/>
                  </a:lnTo>
                  <a:lnTo>
                    <a:pt x="255917" y="144170"/>
                  </a:lnTo>
                  <a:lnTo>
                    <a:pt x="255917" y="135064"/>
                  </a:lnTo>
                  <a:lnTo>
                    <a:pt x="244741" y="135064"/>
                  </a:lnTo>
                  <a:lnTo>
                    <a:pt x="244741" y="115862"/>
                  </a:lnTo>
                  <a:lnTo>
                    <a:pt x="260388" y="115862"/>
                  </a:lnTo>
                  <a:lnTo>
                    <a:pt x="260388" y="106654"/>
                  </a:lnTo>
                  <a:close/>
                </a:path>
                <a:path w="386080" h="173990">
                  <a:moveTo>
                    <a:pt x="280784" y="79692"/>
                  </a:moveTo>
                  <a:lnTo>
                    <a:pt x="278447" y="67424"/>
                  </a:lnTo>
                  <a:lnTo>
                    <a:pt x="276733" y="58407"/>
                  </a:lnTo>
                  <a:lnTo>
                    <a:pt x="271614" y="31483"/>
                  </a:lnTo>
                  <a:lnTo>
                    <a:pt x="268020" y="12573"/>
                  </a:lnTo>
                  <a:lnTo>
                    <a:pt x="265633" y="12573"/>
                  </a:lnTo>
                  <a:lnTo>
                    <a:pt x="265633" y="58407"/>
                  </a:lnTo>
                  <a:lnTo>
                    <a:pt x="256628" y="58407"/>
                  </a:lnTo>
                  <a:lnTo>
                    <a:pt x="261073" y="31483"/>
                  </a:lnTo>
                  <a:lnTo>
                    <a:pt x="265633" y="58407"/>
                  </a:lnTo>
                  <a:lnTo>
                    <a:pt x="265633" y="12573"/>
                  </a:lnTo>
                  <a:lnTo>
                    <a:pt x="255143" y="12573"/>
                  </a:lnTo>
                  <a:lnTo>
                    <a:pt x="242468" y="79692"/>
                  </a:lnTo>
                  <a:lnTo>
                    <a:pt x="253161" y="79692"/>
                  </a:lnTo>
                  <a:lnTo>
                    <a:pt x="255143" y="67424"/>
                  </a:lnTo>
                  <a:lnTo>
                    <a:pt x="267119" y="67424"/>
                  </a:lnTo>
                  <a:lnTo>
                    <a:pt x="269189" y="79692"/>
                  </a:lnTo>
                  <a:lnTo>
                    <a:pt x="280784" y="79692"/>
                  </a:lnTo>
                  <a:close/>
                </a:path>
                <a:path w="386080" h="173990">
                  <a:moveTo>
                    <a:pt x="295148" y="106654"/>
                  </a:moveTo>
                  <a:lnTo>
                    <a:pt x="265150" y="106654"/>
                  </a:lnTo>
                  <a:lnTo>
                    <a:pt x="265150" y="115862"/>
                  </a:lnTo>
                  <a:lnTo>
                    <a:pt x="274459" y="115862"/>
                  </a:lnTo>
                  <a:lnTo>
                    <a:pt x="274459" y="173774"/>
                  </a:lnTo>
                  <a:lnTo>
                    <a:pt x="285838" y="173774"/>
                  </a:lnTo>
                  <a:lnTo>
                    <a:pt x="285838" y="115862"/>
                  </a:lnTo>
                  <a:lnTo>
                    <a:pt x="295148" y="115862"/>
                  </a:lnTo>
                  <a:lnTo>
                    <a:pt x="295148" y="106654"/>
                  </a:lnTo>
                  <a:close/>
                </a:path>
                <a:path w="386080" h="173990">
                  <a:moveTo>
                    <a:pt x="318109" y="12573"/>
                  </a:moveTo>
                  <a:lnTo>
                    <a:pt x="308724" y="12573"/>
                  </a:lnTo>
                  <a:lnTo>
                    <a:pt x="308724" y="51092"/>
                  </a:lnTo>
                  <a:lnTo>
                    <a:pt x="296532" y="12573"/>
                  </a:lnTo>
                  <a:lnTo>
                    <a:pt x="285457" y="12573"/>
                  </a:lnTo>
                  <a:lnTo>
                    <a:pt x="285457" y="79692"/>
                  </a:lnTo>
                  <a:lnTo>
                    <a:pt x="294957" y="79692"/>
                  </a:lnTo>
                  <a:lnTo>
                    <a:pt x="294957" y="37528"/>
                  </a:lnTo>
                  <a:lnTo>
                    <a:pt x="308229" y="79692"/>
                  </a:lnTo>
                  <a:lnTo>
                    <a:pt x="318109" y="79692"/>
                  </a:lnTo>
                  <a:lnTo>
                    <a:pt x="318109" y="12573"/>
                  </a:lnTo>
                  <a:close/>
                </a:path>
                <a:path w="386080" h="173990">
                  <a:moveTo>
                    <a:pt x="334162" y="173774"/>
                  </a:moveTo>
                  <a:lnTo>
                    <a:pt x="323367" y="143281"/>
                  </a:lnTo>
                  <a:lnTo>
                    <a:pt x="324637" y="142989"/>
                  </a:lnTo>
                  <a:lnTo>
                    <a:pt x="329793" y="141795"/>
                  </a:lnTo>
                  <a:lnTo>
                    <a:pt x="332371" y="137541"/>
                  </a:lnTo>
                  <a:lnTo>
                    <a:pt x="332371" y="136740"/>
                  </a:lnTo>
                  <a:lnTo>
                    <a:pt x="332371" y="115862"/>
                  </a:lnTo>
                  <a:lnTo>
                    <a:pt x="332371" y="112293"/>
                  </a:lnTo>
                  <a:lnTo>
                    <a:pt x="328218" y="106654"/>
                  </a:lnTo>
                  <a:lnTo>
                    <a:pt x="320992" y="106654"/>
                  </a:lnTo>
                  <a:lnTo>
                    <a:pt x="320992" y="117640"/>
                  </a:lnTo>
                  <a:lnTo>
                    <a:pt x="320992" y="134772"/>
                  </a:lnTo>
                  <a:lnTo>
                    <a:pt x="319303" y="136740"/>
                  </a:lnTo>
                  <a:lnTo>
                    <a:pt x="311683" y="136740"/>
                  </a:lnTo>
                  <a:lnTo>
                    <a:pt x="311683" y="115862"/>
                  </a:lnTo>
                  <a:lnTo>
                    <a:pt x="319303" y="115862"/>
                  </a:lnTo>
                  <a:lnTo>
                    <a:pt x="320992" y="117640"/>
                  </a:lnTo>
                  <a:lnTo>
                    <a:pt x="320992" y="106654"/>
                  </a:lnTo>
                  <a:lnTo>
                    <a:pt x="300393" y="106654"/>
                  </a:lnTo>
                  <a:lnTo>
                    <a:pt x="300393" y="173774"/>
                  </a:lnTo>
                  <a:lnTo>
                    <a:pt x="311683" y="173774"/>
                  </a:lnTo>
                  <a:lnTo>
                    <a:pt x="311683" y="142989"/>
                  </a:lnTo>
                  <a:lnTo>
                    <a:pt x="322275" y="173774"/>
                  </a:lnTo>
                  <a:lnTo>
                    <a:pt x="334162" y="173774"/>
                  </a:lnTo>
                  <a:close/>
                </a:path>
                <a:path w="386080" h="173990">
                  <a:moveTo>
                    <a:pt x="353275" y="12573"/>
                  </a:moveTo>
                  <a:lnTo>
                    <a:pt x="323278" y="12573"/>
                  </a:lnTo>
                  <a:lnTo>
                    <a:pt x="323278" y="21780"/>
                  </a:lnTo>
                  <a:lnTo>
                    <a:pt x="332587" y="21780"/>
                  </a:lnTo>
                  <a:lnTo>
                    <a:pt x="332587" y="79692"/>
                  </a:lnTo>
                  <a:lnTo>
                    <a:pt x="343966" y="79692"/>
                  </a:lnTo>
                  <a:lnTo>
                    <a:pt x="343966" y="21780"/>
                  </a:lnTo>
                  <a:lnTo>
                    <a:pt x="353275" y="21780"/>
                  </a:lnTo>
                  <a:lnTo>
                    <a:pt x="353275" y="12573"/>
                  </a:lnTo>
                  <a:close/>
                </a:path>
                <a:path w="386080" h="173990">
                  <a:moveTo>
                    <a:pt x="365455" y="106654"/>
                  </a:moveTo>
                  <a:lnTo>
                    <a:pt x="338531" y="106654"/>
                  </a:lnTo>
                  <a:lnTo>
                    <a:pt x="338531" y="173774"/>
                  </a:lnTo>
                  <a:lnTo>
                    <a:pt x="365455" y="173774"/>
                  </a:lnTo>
                  <a:lnTo>
                    <a:pt x="365455" y="164566"/>
                  </a:lnTo>
                  <a:lnTo>
                    <a:pt x="349821" y="164566"/>
                  </a:lnTo>
                  <a:lnTo>
                    <a:pt x="349821" y="144170"/>
                  </a:lnTo>
                  <a:lnTo>
                    <a:pt x="361010" y="144170"/>
                  </a:lnTo>
                  <a:lnTo>
                    <a:pt x="361010" y="135064"/>
                  </a:lnTo>
                  <a:lnTo>
                    <a:pt x="349821" y="135064"/>
                  </a:lnTo>
                  <a:lnTo>
                    <a:pt x="349821" y="115862"/>
                  </a:lnTo>
                  <a:lnTo>
                    <a:pt x="365455" y="115862"/>
                  </a:lnTo>
                  <a:lnTo>
                    <a:pt x="365455" y="106654"/>
                  </a:lnTo>
                  <a:close/>
                </a:path>
                <a:path w="386080" h="173990">
                  <a:moveTo>
                    <a:pt x="382003" y="0"/>
                  </a:moveTo>
                  <a:lnTo>
                    <a:pt x="364286" y="3771"/>
                  </a:lnTo>
                  <a:lnTo>
                    <a:pt x="364286" y="10096"/>
                  </a:lnTo>
                  <a:lnTo>
                    <a:pt x="382003" y="7823"/>
                  </a:lnTo>
                  <a:lnTo>
                    <a:pt x="382003" y="0"/>
                  </a:lnTo>
                  <a:close/>
                </a:path>
                <a:path w="386080" h="173990">
                  <a:moveTo>
                    <a:pt x="385470" y="12573"/>
                  </a:moveTo>
                  <a:lnTo>
                    <a:pt x="358546" y="12573"/>
                  </a:lnTo>
                  <a:lnTo>
                    <a:pt x="358546" y="79692"/>
                  </a:lnTo>
                  <a:lnTo>
                    <a:pt x="385470" y="79692"/>
                  </a:lnTo>
                  <a:lnTo>
                    <a:pt x="385470" y="70485"/>
                  </a:lnTo>
                  <a:lnTo>
                    <a:pt x="369836" y="70485"/>
                  </a:lnTo>
                  <a:lnTo>
                    <a:pt x="369836" y="50088"/>
                  </a:lnTo>
                  <a:lnTo>
                    <a:pt x="381000" y="50088"/>
                  </a:lnTo>
                  <a:lnTo>
                    <a:pt x="381000" y="40995"/>
                  </a:lnTo>
                  <a:lnTo>
                    <a:pt x="369836" y="40995"/>
                  </a:lnTo>
                  <a:lnTo>
                    <a:pt x="369836" y="21780"/>
                  </a:lnTo>
                  <a:lnTo>
                    <a:pt x="385470" y="21780"/>
                  </a:lnTo>
                  <a:lnTo>
                    <a:pt x="385470" y="125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2803997" y="443936"/>
            <a:ext cx="530369" cy="530369"/>
            <a:chOff x="2944126" y="651103"/>
            <a:chExt cx="777875" cy="777875"/>
          </a:xfrm>
        </p:grpSpPr>
        <p:sp>
          <p:nvSpPr>
            <p:cNvPr id="82" name="object 82"/>
            <p:cNvSpPr/>
            <p:nvPr/>
          </p:nvSpPr>
          <p:spPr>
            <a:xfrm>
              <a:off x="2944126" y="651103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70" y="0"/>
                  </a:moveTo>
                  <a:lnTo>
                    <a:pt x="0" y="0"/>
                  </a:lnTo>
                  <a:lnTo>
                    <a:pt x="0" y="777570"/>
                  </a:lnTo>
                  <a:lnTo>
                    <a:pt x="777570" y="777570"/>
                  </a:lnTo>
                  <a:lnTo>
                    <a:pt x="777570" y="0"/>
                  </a:lnTo>
                  <a:close/>
                </a:path>
              </a:pathLst>
            </a:custGeom>
            <a:solidFill>
              <a:srgbClr val="C22034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3116122" y="984617"/>
              <a:ext cx="441959" cy="361315"/>
            </a:xfrm>
            <a:custGeom>
              <a:avLst/>
              <a:gdLst/>
              <a:ahLst/>
              <a:cxnLst/>
              <a:rect l="l" t="t" r="r" b="b"/>
              <a:pathLst>
                <a:path w="441960" h="361315">
                  <a:moveTo>
                    <a:pt x="172161" y="105422"/>
                  </a:moveTo>
                  <a:lnTo>
                    <a:pt x="30289" y="23495"/>
                  </a:lnTo>
                  <a:lnTo>
                    <a:pt x="30289" y="288518"/>
                  </a:lnTo>
                  <a:lnTo>
                    <a:pt x="172161" y="331317"/>
                  </a:lnTo>
                  <a:lnTo>
                    <a:pt x="172161" y="105422"/>
                  </a:lnTo>
                  <a:close/>
                </a:path>
                <a:path w="441960" h="361315">
                  <a:moveTo>
                    <a:pt x="330568" y="23507"/>
                  </a:moveTo>
                  <a:lnTo>
                    <a:pt x="187769" y="105956"/>
                  </a:lnTo>
                  <a:lnTo>
                    <a:pt x="187769" y="331393"/>
                  </a:lnTo>
                  <a:lnTo>
                    <a:pt x="330568" y="288467"/>
                  </a:lnTo>
                  <a:lnTo>
                    <a:pt x="330568" y="23507"/>
                  </a:lnTo>
                  <a:close/>
                </a:path>
                <a:path w="441960" h="361315">
                  <a:moveTo>
                    <a:pt x="361022" y="34874"/>
                  </a:moveTo>
                  <a:lnTo>
                    <a:pt x="345808" y="22860"/>
                  </a:lnTo>
                  <a:lnTo>
                    <a:pt x="345808" y="295694"/>
                  </a:lnTo>
                  <a:lnTo>
                    <a:pt x="188175" y="346621"/>
                  </a:lnTo>
                  <a:lnTo>
                    <a:pt x="172161" y="346621"/>
                  </a:lnTo>
                  <a:lnTo>
                    <a:pt x="15227" y="302780"/>
                  </a:lnTo>
                  <a:lnTo>
                    <a:pt x="15227" y="22860"/>
                  </a:lnTo>
                  <a:lnTo>
                    <a:pt x="0" y="34874"/>
                  </a:lnTo>
                  <a:lnTo>
                    <a:pt x="0" y="313448"/>
                  </a:lnTo>
                  <a:lnTo>
                    <a:pt x="171437" y="360908"/>
                  </a:lnTo>
                  <a:lnTo>
                    <a:pt x="188887" y="360908"/>
                  </a:lnTo>
                  <a:lnTo>
                    <a:pt x="347052" y="310692"/>
                  </a:lnTo>
                  <a:lnTo>
                    <a:pt x="361022" y="306578"/>
                  </a:lnTo>
                  <a:lnTo>
                    <a:pt x="361022" y="34874"/>
                  </a:lnTo>
                  <a:close/>
                </a:path>
                <a:path w="441960" h="361315">
                  <a:moveTo>
                    <a:pt x="441921" y="48031"/>
                  </a:moveTo>
                  <a:lnTo>
                    <a:pt x="408355" y="48031"/>
                  </a:lnTo>
                  <a:lnTo>
                    <a:pt x="408355" y="283806"/>
                  </a:lnTo>
                  <a:lnTo>
                    <a:pt x="425157" y="342468"/>
                  </a:lnTo>
                  <a:lnTo>
                    <a:pt x="441921" y="283806"/>
                  </a:lnTo>
                  <a:lnTo>
                    <a:pt x="441921" y="48031"/>
                  </a:lnTo>
                  <a:close/>
                </a:path>
                <a:path w="441960" h="361315">
                  <a:moveTo>
                    <a:pt x="441921" y="7505"/>
                  </a:moveTo>
                  <a:lnTo>
                    <a:pt x="434403" y="0"/>
                  </a:lnTo>
                  <a:lnTo>
                    <a:pt x="415861" y="0"/>
                  </a:lnTo>
                  <a:lnTo>
                    <a:pt x="408355" y="7505"/>
                  </a:lnTo>
                  <a:lnTo>
                    <a:pt x="408355" y="34874"/>
                  </a:lnTo>
                  <a:lnTo>
                    <a:pt x="441921" y="34874"/>
                  </a:lnTo>
                  <a:lnTo>
                    <a:pt x="441921" y="16789"/>
                  </a:lnTo>
                  <a:lnTo>
                    <a:pt x="441921" y="7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14143" y="732172"/>
              <a:ext cx="83527" cy="15949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170021" y="720521"/>
              <a:ext cx="311785" cy="80645"/>
            </a:xfrm>
            <a:custGeom>
              <a:avLst/>
              <a:gdLst/>
              <a:ahLst/>
              <a:cxnLst/>
              <a:rect l="l" t="t" r="r" b="b"/>
              <a:pathLst>
                <a:path w="311785" h="80645">
                  <a:moveTo>
                    <a:pt x="23456" y="0"/>
                  </a:moveTo>
                  <a:lnTo>
                    <a:pt x="5740" y="3771"/>
                  </a:lnTo>
                  <a:lnTo>
                    <a:pt x="5740" y="10096"/>
                  </a:lnTo>
                  <a:lnTo>
                    <a:pt x="23456" y="7823"/>
                  </a:lnTo>
                  <a:lnTo>
                    <a:pt x="23456" y="0"/>
                  </a:lnTo>
                  <a:close/>
                </a:path>
                <a:path w="311785" h="80645">
                  <a:moveTo>
                    <a:pt x="26924" y="12573"/>
                  </a:moveTo>
                  <a:lnTo>
                    <a:pt x="0" y="12573"/>
                  </a:lnTo>
                  <a:lnTo>
                    <a:pt x="0" y="79692"/>
                  </a:lnTo>
                  <a:lnTo>
                    <a:pt x="26924" y="79692"/>
                  </a:lnTo>
                  <a:lnTo>
                    <a:pt x="26924" y="70485"/>
                  </a:lnTo>
                  <a:lnTo>
                    <a:pt x="11290" y="70485"/>
                  </a:lnTo>
                  <a:lnTo>
                    <a:pt x="11290" y="50088"/>
                  </a:lnTo>
                  <a:lnTo>
                    <a:pt x="22466" y="50088"/>
                  </a:lnTo>
                  <a:lnTo>
                    <a:pt x="22466" y="40995"/>
                  </a:lnTo>
                  <a:lnTo>
                    <a:pt x="11290" y="40995"/>
                  </a:lnTo>
                  <a:lnTo>
                    <a:pt x="11290" y="21780"/>
                  </a:lnTo>
                  <a:lnTo>
                    <a:pt x="26924" y="21780"/>
                  </a:lnTo>
                  <a:lnTo>
                    <a:pt x="26924" y="12573"/>
                  </a:lnTo>
                  <a:close/>
                </a:path>
                <a:path w="311785" h="80645">
                  <a:moveTo>
                    <a:pt x="66725" y="20205"/>
                  </a:moveTo>
                  <a:lnTo>
                    <a:pt x="62471" y="12573"/>
                  </a:lnTo>
                  <a:lnTo>
                    <a:pt x="55448" y="12573"/>
                  </a:lnTo>
                  <a:lnTo>
                    <a:pt x="55448" y="24549"/>
                  </a:lnTo>
                  <a:lnTo>
                    <a:pt x="55448" y="67716"/>
                  </a:lnTo>
                  <a:lnTo>
                    <a:pt x="53657" y="70485"/>
                  </a:lnTo>
                  <a:lnTo>
                    <a:pt x="44259" y="70485"/>
                  </a:lnTo>
                  <a:lnTo>
                    <a:pt x="44259" y="21780"/>
                  </a:lnTo>
                  <a:lnTo>
                    <a:pt x="53657" y="21780"/>
                  </a:lnTo>
                  <a:lnTo>
                    <a:pt x="55448" y="24549"/>
                  </a:lnTo>
                  <a:lnTo>
                    <a:pt x="55448" y="12573"/>
                  </a:lnTo>
                  <a:lnTo>
                    <a:pt x="32969" y="12573"/>
                  </a:lnTo>
                  <a:lnTo>
                    <a:pt x="32969" y="79692"/>
                  </a:lnTo>
                  <a:lnTo>
                    <a:pt x="62471" y="79692"/>
                  </a:lnTo>
                  <a:lnTo>
                    <a:pt x="66725" y="71970"/>
                  </a:lnTo>
                  <a:lnTo>
                    <a:pt x="66725" y="70485"/>
                  </a:lnTo>
                  <a:lnTo>
                    <a:pt x="66725" y="21780"/>
                  </a:lnTo>
                  <a:lnTo>
                    <a:pt x="66725" y="20205"/>
                  </a:lnTo>
                  <a:close/>
                </a:path>
                <a:path w="311785" h="80645">
                  <a:moveTo>
                    <a:pt x="105956" y="12585"/>
                  </a:moveTo>
                  <a:lnTo>
                    <a:pt x="95567" y="12585"/>
                  </a:lnTo>
                  <a:lnTo>
                    <a:pt x="95567" y="68414"/>
                  </a:lnTo>
                  <a:lnTo>
                    <a:pt x="93980" y="71094"/>
                  </a:lnTo>
                  <a:lnTo>
                    <a:pt x="86055" y="71094"/>
                  </a:lnTo>
                  <a:lnTo>
                    <a:pt x="84467" y="68414"/>
                  </a:lnTo>
                  <a:lnTo>
                    <a:pt x="84467" y="12585"/>
                  </a:lnTo>
                  <a:lnTo>
                    <a:pt x="73177" y="12585"/>
                  </a:lnTo>
                  <a:lnTo>
                    <a:pt x="73177" y="73761"/>
                  </a:lnTo>
                  <a:lnTo>
                    <a:pt x="78130" y="80492"/>
                  </a:lnTo>
                  <a:lnTo>
                    <a:pt x="101511" y="80492"/>
                  </a:lnTo>
                  <a:lnTo>
                    <a:pt x="105956" y="73761"/>
                  </a:lnTo>
                  <a:lnTo>
                    <a:pt x="105956" y="12585"/>
                  </a:lnTo>
                  <a:close/>
                </a:path>
                <a:path w="311785" h="80645">
                  <a:moveTo>
                    <a:pt x="145186" y="18719"/>
                  </a:moveTo>
                  <a:lnTo>
                    <a:pt x="141706" y="11785"/>
                  </a:lnTo>
                  <a:lnTo>
                    <a:pt x="117360" y="11785"/>
                  </a:lnTo>
                  <a:lnTo>
                    <a:pt x="112407" y="19405"/>
                  </a:lnTo>
                  <a:lnTo>
                    <a:pt x="112407" y="62369"/>
                  </a:lnTo>
                  <a:lnTo>
                    <a:pt x="112407" y="72758"/>
                  </a:lnTo>
                  <a:lnTo>
                    <a:pt x="117360" y="80479"/>
                  </a:lnTo>
                  <a:lnTo>
                    <a:pt x="141211" y="80479"/>
                  </a:lnTo>
                  <a:lnTo>
                    <a:pt x="145186" y="73355"/>
                  </a:lnTo>
                  <a:lnTo>
                    <a:pt x="145186" y="52171"/>
                  </a:lnTo>
                  <a:lnTo>
                    <a:pt x="134886" y="52171"/>
                  </a:lnTo>
                  <a:lnTo>
                    <a:pt x="134886" y="68516"/>
                  </a:lnTo>
                  <a:lnTo>
                    <a:pt x="133489" y="71081"/>
                  </a:lnTo>
                  <a:lnTo>
                    <a:pt x="125374" y="71081"/>
                  </a:lnTo>
                  <a:lnTo>
                    <a:pt x="123698" y="68211"/>
                  </a:lnTo>
                  <a:lnTo>
                    <a:pt x="123698" y="24053"/>
                  </a:lnTo>
                  <a:lnTo>
                    <a:pt x="125374" y="21196"/>
                  </a:lnTo>
                  <a:lnTo>
                    <a:pt x="133489" y="21196"/>
                  </a:lnTo>
                  <a:lnTo>
                    <a:pt x="134886" y="23571"/>
                  </a:lnTo>
                  <a:lnTo>
                    <a:pt x="134886" y="36537"/>
                  </a:lnTo>
                  <a:lnTo>
                    <a:pt x="145186" y="36537"/>
                  </a:lnTo>
                  <a:lnTo>
                    <a:pt x="145186" y="18719"/>
                  </a:lnTo>
                  <a:close/>
                </a:path>
                <a:path w="311785" h="80645">
                  <a:moveTo>
                    <a:pt x="186867" y="79692"/>
                  </a:moveTo>
                  <a:lnTo>
                    <a:pt x="184531" y="67424"/>
                  </a:lnTo>
                  <a:lnTo>
                    <a:pt x="182816" y="58407"/>
                  </a:lnTo>
                  <a:lnTo>
                    <a:pt x="177698" y="31483"/>
                  </a:lnTo>
                  <a:lnTo>
                    <a:pt x="174104" y="12573"/>
                  </a:lnTo>
                  <a:lnTo>
                    <a:pt x="171729" y="12573"/>
                  </a:lnTo>
                  <a:lnTo>
                    <a:pt x="171729" y="58407"/>
                  </a:lnTo>
                  <a:lnTo>
                    <a:pt x="162712" y="58407"/>
                  </a:lnTo>
                  <a:lnTo>
                    <a:pt x="167170" y="31483"/>
                  </a:lnTo>
                  <a:lnTo>
                    <a:pt x="171729" y="58407"/>
                  </a:lnTo>
                  <a:lnTo>
                    <a:pt x="171729" y="12573"/>
                  </a:lnTo>
                  <a:lnTo>
                    <a:pt x="161226" y="12573"/>
                  </a:lnTo>
                  <a:lnTo>
                    <a:pt x="148551" y="79692"/>
                  </a:lnTo>
                  <a:lnTo>
                    <a:pt x="159245" y="79692"/>
                  </a:lnTo>
                  <a:lnTo>
                    <a:pt x="161226" y="67424"/>
                  </a:lnTo>
                  <a:lnTo>
                    <a:pt x="173202" y="67424"/>
                  </a:lnTo>
                  <a:lnTo>
                    <a:pt x="175285" y="79692"/>
                  </a:lnTo>
                  <a:lnTo>
                    <a:pt x="186867" y="79692"/>
                  </a:lnTo>
                  <a:close/>
                </a:path>
                <a:path w="311785" h="80645">
                  <a:moveTo>
                    <a:pt x="215290" y="12585"/>
                  </a:moveTo>
                  <a:lnTo>
                    <a:pt x="185293" y="12585"/>
                  </a:lnTo>
                  <a:lnTo>
                    <a:pt x="185293" y="21793"/>
                  </a:lnTo>
                  <a:lnTo>
                    <a:pt x="194602" y="21793"/>
                  </a:lnTo>
                  <a:lnTo>
                    <a:pt x="194602" y="79705"/>
                  </a:lnTo>
                  <a:lnTo>
                    <a:pt x="205968" y="79705"/>
                  </a:lnTo>
                  <a:lnTo>
                    <a:pt x="205968" y="21793"/>
                  </a:lnTo>
                  <a:lnTo>
                    <a:pt x="215290" y="21793"/>
                  </a:lnTo>
                  <a:lnTo>
                    <a:pt x="215290" y="12585"/>
                  </a:lnTo>
                  <a:close/>
                </a:path>
                <a:path w="311785" h="80645">
                  <a:moveTo>
                    <a:pt x="231825" y="12573"/>
                  </a:moveTo>
                  <a:lnTo>
                    <a:pt x="220535" y="12573"/>
                  </a:lnTo>
                  <a:lnTo>
                    <a:pt x="220535" y="79692"/>
                  </a:lnTo>
                  <a:lnTo>
                    <a:pt x="231825" y="79692"/>
                  </a:lnTo>
                  <a:lnTo>
                    <a:pt x="231825" y="12573"/>
                  </a:lnTo>
                  <a:close/>
                </a:path>
                <a:path w="311785" h="80645">
                  <a:moveTo>
                    <a:pt x="272542" y="19405"/>
                  </a:moveTo>
                  <a:lnTo>
                    <a:pt x="267398" y="11785"/>
                  </a:lnTo>
                  <a:lnTo>
                    <a:pt x="261251" y="11785"/>
                  </a:lnTo>
                  <a:lnTo>
                    <a:pt x="261251" y="24053"/>
                  </a:lnTo>
                  <a:lnTo>
                    <a:pt x="261251" y="68211"/>
                  </a:lnTo>
                  <a:lnTo>
                    <a:pt x="259473" y="71069"/>
                  </a:lnTo>
                  <a:lnTo>
                    <a:pt x="251447" y="71069"/>
                  </a:lnTo>
                  <a:lnTo>
                    <a:pt x="249656" y="68211"/>
                  </a:lnTo>
                  <a:lnTo>
                    <a:pt x="249656" y="24053"/>
                  </a:lnTo>
                  <a:lnTo>
                    <a:pt x="251447" y="21183"/>
                  </a:lnTo>
                  <a:lnTo>
                    <a:pt x="259473" y="21183"/>
                  </a:lnTo>
                  <a:lnTo>
                    <a:pt x="261251" y="24053"/>
                  </a:lnTo>
                  <a:lnTo>
                    <a:pt x="261251" y="11785"/>
                  </a:lnTo>
                  <a:lnTo>
                    <a:pt x="243535" y="11785"/>
                  </a:lnTo>
                  <a:lnTo>
                    <a:pt x="238391" y="19405"/>
                  </a:lnTo>
                  <a:lnTo>
                    <a:pt x="238391" y="72758"/>
                  </a:lnTo>
                  <a:lnTo>
                    <a:pt x="243535" y="80479"/>
                  </a:lnTo>
                  <a:lnTo>
                    <a:pt x="267398" y="80479"/>
                  </a:lnTo>
                  <a:lnTo>
                    <a:pt x="272542" y="72758"/>
                  </a:lnTo>
                  <a:lnTo>
                    <a:pt x="272542" y="71069"/>
                  </a:lnTo>
                  <a:lnTo>
                    <a:pt x="272542" y="21183"/>
                  </a:lnTo>
                  <a:lnTo>
                    <a:pt x="272542" y="19405"/>
                  </a:lnTo>
                  <a:close/>
                </a:path>
                <a:path w="311785" h="80645">
                  <a:moveTo>
                    <a:pt x="311645" y="12573"/>
                  </a:moveTo>
                  <a:lnTo>
                    <a:pt x="302247" y="12573"/>
                  </a:lnTo>
                  <a:lnTo>
                    <a:pt x="302247" y="51092"/>
                  </a:lnTo>
                  <a:lnTo>
                    <a:pt x="290068" y="12573"/>
                  </a:lnTo>
                  <a:lnTo>
                    <a:pt x="278980" y="12573"/>
                  </a:lnTo>
                  <a:lnTo>
                    <a:pt x="278980" y="79692"/>
                  </a:lnTo>
                  <a:lnTo>
                    <a:pt x="288480" y="79692"/>
                  </a:lnTo>
                  <a:lnTo>
                    <a:pt x="288480" y="37528"/>
                  </a:lnTo>
                  <a:lnTo>
                    <a:pt x="301752" y="79692"/>
                  </a:lnTo>
                  <a:lnTo>
                    <a:pt x="311645" y="79692"/>
                  </a:lnTo>
                  <a:lnTo>
                    <a:pt x="311645" y="125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71656" y="827176"/>
              <a:ext cx="67139" cy="6711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261817" y="814615"/>
              <a:ext cx="228600" cy="88265"/>
            </a:xfrm>
            <a:custGeom>
              <a:avLst/>
              <a:gdLst/>
              <a:ahLst/>
              <a:cxnLst/>
              <a:rect l="l" t="t" r="r" b="b"/>
              <a:pathLst>
                <a:path w="228600" h="88265">
                  <a:moveTo>
                    <a:pt x="34150" y="19405"/>
                  </a:moveTo>
                  <a:lnTo>
                    <a:pt x="29006" y="11785"/>
                  </a:lnTo>
                  <a:lnTo>
                    <a:pt x="22860" y="11785"/>
                  </a:lnTo>
                  <a:lnTo>
                    <a:pt x="22860" y="24053"/>
                  </a:lnTo>
                  <a:lnTo>
                    <a:pt x="22860" y="68707"/>
                  </a:lnTo>
                  <a:lnTo>
                    <a:pt x="21082" y="71666"/>
                  </a:lnTo>
                  <a:lnTo>
                    <a:pt x="13055" y="71666"/>
                  </a:lnTo>
                  <a:lnTo>
                    <a:pt x="11264" y="68707"/>
                  </a:lnTo>
                  <a:lnTo>
                    <a:pt x="11264" y="24053"/>
                  </a:lnTo>
                  <a:lnTo>
                    <a:pt x="13055" y="21183"/>
                  </a:lnTo>
                  <a:lnTo>
                    <a:pt x="21082" y="21183"/>
                  </a:lnTo>
                  <a:lnTo>
                    <a:pt x="22860" y="24053"/>
                  </a:lnTo>
                  <a:lnTo>
                    <a:pt x="22860" y="11785"/>
                  </a:lnTo>
                  <a:lnTo>
                    <a:pt x="5143" y="11785"/>
                  </a:lnTo>
                  <a:lnTo>
                    <a:pt x="0" y="19405"/>
                  </a:lnTo>
                  <a:lnTo>
                    <a:pt x="114" y="71666"/>
                  </a:lnTo>
                  <a:lnTo>
                    <a:pt x="3848" y="78105"/>
                  </a:lnTo>
                  <a:lnTo>
                    <a:pt x="12865" y="79692"/>
                  </a:lnTo>
                  <a:lnTo>
                    <a:pt x="12865" y="84251"/>
                  </a:lnTo>
                  <a:lnTo>
                    <a:pt x="34150" y="88201"/>
                  </a:lnTo>
                  <a:lnTo>
                    <a:pt x="34150" y="79781"/>
                  </a:lnTo>
                  <a:lnTo>
                    <a:pt x="25831" y="78206"/>
                  </a:lnTo>
                  <a:lnTo>
                    <a:pt x="31572" y="75438"/>
                  </a:lnTo>
                  <a:lnTo>
                    <a:pt x="33261" y="71666"/>
                  </a:lnTo>
                  <a:lnTo>
                    <a:pt x="34150" y="69697"/>
                  </a:lnTo>
                  <a:lnTo>
                    <a:pt x="34150" y="21183"/>
                  </a:lnTo>
                  <a:lnTo>
                    <a:pt x="34150" y="19405"/>
                  </a:lnTo>
                  <a:close/>
                </a:path>
                <a:path w="228600" h="88265">
                  <a:moveTo>
                    <a:pt x="73367" y="12560"/>
                  </a:moveTo>
                  <a:lnTo>
                    <a:pt x="62979" y="12560"/>
                  </a:lnTo>
                  <a:lnTo>
                    <a:pt x="62979" y="68389"/>
                  </a:lnTo>
                  <a:lnTo>
                    <a:pt x="61391" y="71069"/>
                  </a:lnTo>
                  <a:lnTo>
                    <a:pt x="53467" y="71069"/>
                  </a:lnTo>
                  <a:lnTo>
                    <a:pt x="51879" y="68389"/>
                  </a:lnTo>
                  <a:lnTo>
                    <a:pt x="51879" y="12560"/>
                  </a:lnTo>
                  <a:lnTo>
                    <a:pt x="40589" y="12560"/>
                  </a:lnTo>
                  <a:lnTo>
                    <a:pt x="40589" y="73736"/>
                  </a:lnTo>
                  <a:lnTo>
                    <a:pt x="45542" y="80467"/>
                  </a:lnTo>
                  <a:lnTo>
                    <a:pt x="68922" y="80467"/>
                  </a:lnTo>
                  <a:lnTo>
                    <a:pt x="73367" y="73736"/>
                  </a:lnTo>
                  <a:lnTo>
                    <a:pt x="73367" y="12560"/>
                  </a:lnTo>
                  <a:close/>
                </a:path>
                <a:path w="228600" h="88265">
                  <a:moveTo>
                    <a:pt x="114858" y="79692"/>
                  </a:moveTo>
                  <a:lnTo>
                    <a:pt x="112534" y="67424"/>
                  </a:lnTo>
                  <a:lnTo>
                    <a:pt x="110820" y="58407"/>
                  </a:lnTo>
                  <a:lnTo>
                    <a:pt x="105702" y="31483"/>
                  </a:lnTo>
                  <a:lnTo>
                    <a:pt x="102095" y="12573"/>
                  </a:lnTo>
                  <a:lnTo>
                    <a:pt x="99720" y="12573"/>
                  </a:lnTo>
                  <a:lnTo>
                    <a:pt x="99720" y="58407"/>
                  </a:lnTo>
                  <a:lnTo>
                    <a:pt x="90703" y="58407"/>
                  </a:lnTo>
                  <a:lnTo>
                    <a:pt x="95161" y="31483"/>
                  </a:lnTo>
                  <a:lnTo>
                    <a:pt x="99720" y="58407"/>
                  </a:lnTo>
                  <a:lnTo>
                    <a:pt x="99720" y="12573"/>
                  </a:lnTo>
                  <a:lnTo>
                    <a:pt x="89217" y="12573"/>
                  </a:lnTo>
                  <a:lnTo>
                    <a:pt x="76542" y="79692"/>
                  </a:lnTo>
                  <a:lnTo>
                    <a:pt x="87236" y="79692"/>
                  </a:lnTo>
                  <a:lnTo>
                    <a:pt x="89217" y="67424"/>
                  </a:lnTo>
                  <a:lnTo>
                    <a:pt x="101193" y="67424"/>
                  </a:lnTo>
                  <a:lnTo>
                    <a:pt x="103276" y="79692"/>
                  </a:lnTo>
                  <a:lnTo>
                    <a:pt x="114858" y="79692"/>
                  </a:lnTo>
                  <a:close/>
                </a:path>
                <a:path w="228600" h="88265">
                  <a:moveTo>
                    <a:pt x="144284" y="70459"/>
                  </a:moveTo>
                  <a:lnTo>
                    <a:pt x="130822" y="70459"/>
                  </a:lnTo>
                  <a:lnTo>
                    <a:pt x="130822" y="12560"/>
                  </a:lnTo>
                  <a:lnTo>
                    <a:pt x="119532" y="12560"/>
                  </a:lnTo>
                  <a:lnTo>
                    <a:pt x="119532" y="79679"/>
                  </a:lnTo>
                  <a:lnTo>
                    <a:pt x="144284" y="79679"/>
                  </a:lnTo>
                  <a:lnTo>
                    <a:pt x="144284" y="70459"/>
                  </a:lnTo>
                  <a:close/>
                </a:path>
                <a:path w="228600" h="88265">
                  <a:moveTo>
                    <a:pt x="160731" y="12560"/>
                  </a:moveTo>
                  <a:lnTo>
                    <a:pt x="149440" y="12560"/>
                  </a:lnTo>
                  <a:lnTo>
                    <a:pt x="149440" y="79679"/>
                  </a:lnTo>
                  <a:lnTo>
                    <a:pt x="160731" y="79679"/>
                  </a:lnTo>
                  <a:lnTo>
                    <a:pt x="160731" y="12560"/>
                  </a:lnTo>
                  <a:close/>
                </a:path>
                <a:path w="228600" h="88265">
                  <a:moveTo>
                    <a:pt x="195973" y="12560"/>
                  </a:moveTo>
                  <a:lnTo>
                    <a:pt x="165976" y="12560"/>
                  </a:lnTo>
                  <a:lnTo>
                    <a:pt x="165976" y="21767"/>
                  </a:lnTo>
                  <a:lnTo>
                    <a:pt x="175272" y="21767"/>
                  </a:lnTo>
                  <a:lnTo>
                    <a:pt x="175272" y="79679"/>
                  </a:lnTo>
                  <a:lnTo>
                    <a:pt x="186651" y="79679"/>
                  </a:lnTo>
                  <a:lnTo>
                    <a:pt x="186651" y="21767"/>
                  </a:lnTo>
                  <a:lnTo>
                    <a:pt x="195973" y="21767"/>
                  </a:lnTo>
                  <a:lnTo>
                    <a:pt x="195973" y="12560"/>
                  </a:lnTo>
                  <a:close/>
                </a:path>
                <a:path w="228600" h="88265">
                  <a:moveTo>
                    <a:pt x="224688" y="0"/>
                  </a:moveTo>
                  <a:lnTo>
                    <a:pt x="206971" y="3759"/>
                  </a:lnTo>
                  <a:lnTo>
                    <a:pt x="206971" y="10083"/>
                  </a:lnTo>
                  <a:lnTo>
                    <a:pt x="224688" y="7810"/>
                  </a:lnTo>
                  <a:lnTo>
                    <a:pt x="224688" y="0"/>
                  </a:lnTo>
                  <a:close/>
                </a:path>
                <a:path w="228600" h="88265">
                  <a:moveTo>
                    <a:pt x="228155" y="12560"/>
                  </a:moveTo>
                  <a:lnTo>
                    <a:pt x="201231" y="12560"/>
                  </a:lnTo>
                  <a:lnTo>
                    <a:pt x="201231" y="79679"/>
                  </a:lnTo>
                  <a:lnTo>
                    <a:pt x="228155" y="79679"/>
                  </a:lnTo>
                  <a:lnTo>
                    <a:pt x="228155" y="70472"/>
                  </a:lnTo>
                  <a:lnTo>
                    <a:pt x="212521" y="70472"/>
                  </a:lnTo>
                  <a:lnTo>
                    <a:pt x="212521" y="50076"/>
                  </a:lnTo>
                  <a:lnTo>
                    <a:pt x="223697" y="50076"/>
                  </a:lnTo>
                  <a:lnTo>
                    <a:pt x="223697" y="40982"/>
                  </a:lnTo>
                  <a:lnTo>
                    <a:pt x="212521" y="40982"/>
                  </a:lnTo>
                  <a:lnTo>
                    <a:pt x="212521" y="21767"/>
                  </a:lnTo>
                  <a:lnTo>
                    <a:pt x="228155" y="21767"/>
                  </a:lnTo>
                  <a:lnTo>
                    <a:pt x="228155" y="12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3410644" y="443936"/>
            <a:ext cx="530369" cy="530369"/>
            <a:chOff x="3833876" y="651103"/>
            <a:chExt cx="777875" cy="777875"/>
          </a:xfrm>
        </p:grpSpPr>
        <p:sp>
          <p:nvSpPr>
            <p:cNvPr id="89" name="object 89"/>
            <p:cNvSpPr/>
            <p:nvPr/>
          </p:nvSpPr>
          <p:spPr>
            <a:xfrm>
              <a:off x="3833876" y="651103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70" y="0"/>
                  </a:moveTo>
                  <a:lnTo>
                    <a:pt x="0" y="0"/>
                  </a:lnTo>
                  <a:lnTo>
                    <a:pt x="0" y="777570"/>
                  </a:lnTo>
                  <a:lnTo>
                    <a:pt x="777570" y="777570"/>
                  </a:lnTo>
                  <a:lnTo>
                    <a:pt x="777570" y="0"/>
                  </a:lnTo>
                  <a:close/>
                </a:path>
              </a:pathLst>
            </a:custGeom>
            <a:solidFill>
              <a:srgbClr val="EF4229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4094569" y="953744"/>
              <a:ext cx="312420" cy="421640"/>
            </a:xfrm>
            <a:custGeom>
              <a:avLst/>
              <a:gdLst/>
              <a:ahLst/>
              <a:cxnLst/>
              <a:rect l="l" t="t" r="r" b="b"/>
              <a:pathLst>
                <a:path w="312420" h="421640">
                  <a:moveTo>
                    <a:pt x="187934" y="190715"/>
                  </a:moveTo>
                  <a:lnTo>
                    <a:pt x="70434" y="190715"/>
                  </a:lnTo>
                  <a:lnTo>
                    <a:pt x="70434" y="219925"/>
                  </a:lnTo>
                  <a:lnTo>
                    <a:pt x="70700" y="219925"/>
                  </a:lnTo>
                  <a:lnTo>
                    <a:pt x="70700" y="221195"/>
                  </a:lnTo>
                  <a:lnTo>
                    <a:pt x="187680" y="221195"/>
                  </a:lnTo>
                  <a:lnTo>
                    <a:pt x="187680" y="219925"/>
                  </a:lnTo>
                  <a:lnTo>
                    <a:pt x="187934" y="219925"/>
                  </a:lnTo>
                  <a:lnTo>
                    <a:pt x="187934" y="190715"/>
                  </a:lnTo>
                  <a:close/>
                </a:path>
                <a:path w="312420" h="421640">
                  <a:moveTo>
                    <a:pt x="187934" y="141020"/>
                  </a:moveTo>
                  <a:lnTo>
                    <a:pt x="70434" y="141020"/>
                  </a:lnTo>
                  <a:lnTo>
                    <a:pt x="70434" y="170230"/>
                  </a:lnTo>
                  <a:lnTo>
                    <a:pt x="70713" y="170230"/>
                  </a:lnTo>
                  <a:lnTo>
                    <a:pt x="70713" y="171500"/>
                  </a:lnTo>
                  <a:lnTo>
                    <a:pt x="187655" y="171500"/>
                  </a:lnTo>
                  <a:lnTo>
                    <a:pt x="187655" y="170230"/>
                  </a:lnTo>
                  <a:lnTo>
                    <a:pt x="187934" y="170230"/>
                  </a:lnTo>
                  <a:lnTo>
                    <a:pt x="187934" y="141020"/>
                  </a:lnTo>
                  <a:close/>
                </a:path>
                <a:path w="312420" h="421640">
                  <a:moveTo>
                    <a:pt x="312064" y="546"/>
                  </a:moveTo>
                  <a:lnTo>
                    <a:pt x="311492" y="0"/>
                  </a:lnTo>
                  <a:lnTo>
                    <a:pt x="211797" y="0"/>
                  </a:lnTo>
                  <a:lnTo>
                    <a:pt x="211226" y="546"/>
                  </a:lnTo>
                  <a:lnTo>
                    <a:pt x="211226" y="34607"/>
                  </a:lnTo>
                  <a:lnTo>
                    <a:pt x="211797" y="35166"/>
                  </a:lnTo>
                  <a:lnTo>
                    <a:pt x="251625" y="35166"/>
                  </a:lnTo>
                  <a:lnTo>
                    <a:pt x="223545" y="63258"/>
                  </a:lnTo>
                  <a:lnTo>
                    <a:pt x="223545" y="179920"/>
                  </a:lnTo>
                  <a:lnTo>
                    <a:pt x="216077" y="216789"/>
                  </a:lnTo>
                  <a:lnTo>
                    <a:pt x="195757" y="246913"/>
                  </a:lnTo>
                  <a:lnTo>
                    <a:pt x="165620" y="267246"/>
                  </a:lnTo>
                  <a:lnTo>
                    <a:pt x="128765" y="274701"/>
                  </a:lnTo>
                  <a:lnTo>
                    <a:pt x="91909" y="267246"/>
                  </a:lnTo>
                  <a:lnTo>
                    <a:pt x="61785" y="246913"/>
                  </a:lnTo>
                  <a:lnTo>
                    <a:pt x="41452" y="216789"/>
                  </a:lnTo>
                  <a:lnTo>
                    <a:pt x="33997" y="179920"/>
                  </a:lnTo>
                  <a:lnTo>
                    <a:pt x="41452" y="143065"/>
                  </a:lnTo>
                  <a:lnTo>
                    <a:pt x="91909" y="92608"/>
                  </a:lnTo>
                  <a:lnTo>
                    <a:pt x="165620" y="92608"/>
                  </a:lnTo>
                  <a:lnTo>
                    <a:pt x="216077" y="143065"/>
                  </a:lnTo>
                  <a:lnTo>
                    <a:pt x="223545" y="179920"/>
                  </a:lnTo>
                  <a:lnTo>
                    <a:pt x="223545" y="63258"/>
                  </a:lnTo>
                  <a:lnTo>
                    <a:pt x="208153" y="78651"/>
                  </a:lnTo>
                  <a:lnTo>
                    <a:pt x="190715" y="67094"/>
                  </a:lnTo>
                  <a:lnTo>
                    <a:pt x="171475" y="58458"/>
                  </a:lnTo>
                  <a:lnTo>
                    <a:pt x="150723" y="53035"/>
                  </a:lnTo>
                  <a:lnTo>
                    <a:pt x="128765" y="51155"/>
                  </a:lnTo>
                  <a:lnTo>
                    <a:pt x="78689" y="61290"/>
                  </a:lnTo>
                  <a:lnTo>
                    <a:pt x="37757" y="88912"/>
                  </a:lnTo>
                  <a:lnTo>
                    <a:pt x="10134" y="129844"/>
                  </a:lnTo>
                  <a:lnTo>
                    <a:pt x="0" y="179920"/>
                  </a:lnTo>
                  <a:lnTo>
                    <a:pt x="8636" y="226301"/>
                  </a:lnTo>
                  <a:lnTo>
                    <a:pt x="32385" y="265201"/>
                  </a:lnTo>
                  <a:lnTo>
                    <a:pt x="67970" y="293370"/>
                  </a:lnTo>
                  <a:lnTo>
                    <a:pt x="112141" y="307581"/>
                  </a:lnTo>
                  <a:lnTo>
                    <a:pt x="112141" y="345224"/>
                  </a:lnTo>
                  <a:lnTo>
                    <a:pt x="72644" y="345224"/>
                  </a:lnTo>
                  <a:lnTo>
                    <a:pt x="72110" y="345770"/>
                  </a:lnTo>
                  <a:lnTo>
                    <a:pt x="72110" y="382181"/>
                  </a:lnTo>
                  <a:lnTo>
                    <a:pt x="72644" y="382727"/>
                  </a:lnTo>
                  <a:lnTo>
                    <a:pt x="112141" y="382727"/>
                  </a:lnTo>
                  <a:lnTo>
                    <a:pt x="112141" y="420471"/>
                  </a:lnTo>
                  <a:lnTo>
                    <a:pt x="112699" y="421030"/>
                  </a:lnTo>
                  <a:lnTo>
                    <a:pt x="149085" y="421030"/>
                  </a:lnTo>
                  <a:lnTo>
                    <a:pt x="149656" y="420471"/>
                  </a:lnTo>
                  <a:lnTo>
                    <a:pt x="149656" y="382727"/>
                  </a:lnTo>
                  <a:lnTo>
                    <a:pt x="189128" y="382727"/>
                  </a:lnTo>
                  <a:lnTo>
                    <a:pt x="189687" y="382181"/>
                  </a:lnTo>
                  <a:lnTo>
                    <a:pt x="189687" y="345770"/>
                  </a:lnTo>
                  <a:lnTo>
                    <a:pt x="189128" y="345224"/>
                  </a:lnTo>
                  <a:lnTo>
                    <a:pt x="149656" y="345224"/>
                  </a:lnTo>
                  <a:lnTo>
                    <a:pt x="149656" y="306971"/>
                  </a:lnTo>
                  <a:lnTo>
                    <a:pt x="192290" y="291871"/>
                  </a:lnTo>
                  <a:lnTo>
                    <a:pt x="213106" y="274701"/>
                  </a:lnTo>
                  <a:lnTo>
                    <a:pt x="226504" y="263652"/>
                  </a:lnTo>
                  <a:lnTo>
                    <a:pt x="249262" y="225323"/>
                  </a:lnTo>
                  <a:lnTo>
                    <a:pt x="257530" y="179920"/>
                  </a:lnTo>
                  <a:lnTo>
                    <a:pt x="255930" y="159677"/>
                  </a:lnTo>
                  <a:lnTo>
                    <a:pt x="251307" y="140423"/>
                  </a:lnTo>
                  <a:lnTo>
                    <a:pt x="243916" y="122402"/>
                  </a:lnTo>
                  <a:lnTo>
                    <a:pt x="234010" y="105854"/>
                  </a:lnTo>
                  <a:lnTo>
                    <a:pt x="254723" y="85140"/>
                  </a:lnTo>
                  <a:lnTo>
                    <a:pt x="261213" y="78651"/>
                  </a:lnTo>
                  <a:lnTo>
                    <a:pt x="276860" y="63004"/>
                  </a:lnTo>
                  <a:lnTo>
                    <a:pt x="276860" y="100266"/>
                  </a:lnTo>
                  <a:lnTo>
                    <a:pt x="277431" y="100812"/>
                  </a:lnTo>
                  <a:lnTo>
                    <a:pt x="311492" y="100812"/>
                  </a:lnTo>
                  <a:lnTo>
                    <a:pt x="312064" y="100266"/>
                  </a:lnTo>
                  <a:lnTo>
                    <a:pt x="312064" y="63004"/>
                  </a:lnTo>
                  <a:lnTo>
                    <a:pt x="312064" y="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1" name="object 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12740" y="720632"/>
              <a:ext cx="75044" cy="16137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57600" y="709056"/>
              <a:ext cx="221325" cy="804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01948" y="721625"/>
              <a:ext cx="171119" cy="6712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57601" y="814928"/>
              <a:ext cx="94171" cy="6869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74098" y="814928"/>
              <a:ext cx="176268" cy="68694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4006822" y="444082"/>
            <a:ext cx="530369" cy="530369"/>
            <a:chOff x="4708271" y="651319"/>
            <a:chExt cx="777875" cy="777875"/>
          </a:xfrm>
        </p:grpSpPr>
        <p:sp>
          <p:nvSpPr>
            <p:cNvPr id="97" name="object 97"/>
            <p:cNvSpPr/>
            <p:nvPr/>
          </p:nvSpPr>
          <p:spPr>
            <a:xfrm>
              <a:off x="4708271" y="651319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70" y="0"/>
                  </a:moveTo>
                  <a:lnTo>
                    <a:pt x="0" y="0"/>
                  </a:lnTo>
                  <a:lnTo>
                    <a:pt x="0" y="777557"/>
                  </a:lnTo>
                  <a:lnTo>
                    <a:pt x="777570" y="777557"/>
                  </a:lnTo>
                  <a:lnTo>
                    <a:pt x="777570" y="0"/>
                  </a:lnTo>
                  <a:close/>
                </a:path>
              </a:pathLst>
            </a:custGeom>
            <a:solidFill>
              <a:srgbClr val="00ADD8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946210" y="972395"/>
              <a:ext cx="294005" cy="403860"/>
            </a:xfrm>
            <a:custGeom>
              <a:avLst/>
              <a:gdLst/>
              <a:ahLst/>
              <a:cxnLst/>
              <a:rect l="l" t="t" r="r" b="b"/>
              <a:pathLst>
                <a:path w="294004" h="403859">
                  <a:moveTo>
                    <a:pt x="185165" y="298272"/>
                  </a:moveTo>
                  <a:lnTo>
                    <a:pt x="110845" y="298272"/>
                  </a:lnTo>
                  <a:lnTo>
                    <a:pt x="114896" y="345757"/>
                  </a:lnTo>
                  <a:lnTo>
                    <a:pt x="90004" y="345782"/>
                  </a:lnTo>
                  <a:lnTo>
                    <a:pt x="147942" y="403732"/>
                  </a:lnTo>
                  <a:lnTo>
                    <a:pt x="205993" y="345681"/>
                  </a:lnTo>
                  <a:lnTo>
                    <a:pt x="181127" y="345681"/>
                  </a:lnTo>
                  <a:lnTo>
                    <a:pt x="185165" y="298272"/>
                  </a:lnTo>
                  <a:close/>
                </a:path>
                <a:path w="294004" h="403859">
                  <a:moveTo>
                    <a:pt x="206019" y="345655"/>
                  </a:moveTo>
                  <a:lnTo>
                    <a:pt x="181127" y="345681"/>
                  </a:lnTo>
                  <a:lnTo>
                    <a:pt x="205993" y="345681"/>
                  </a:lnTo>
                  <a:close/>
                </a:path>
                <a:path w="294004" h="403859">
                  <a:moveTo>
                    <a:pt x="291452" y="0"/>
                  </a:moveTo>
                  <a:lnTo>
                    <a:pt x="2463" y="0"/>
                  </a:lnTo>
                  <a:lnTo>
                    <a:pt x="1536" y="393"/>
                  </a:lnTo>
                  <a:lnTo>
                    <a:pt x="876" y="1130"/>
                  </a:lnTo>
                  <a:lnTo>
                    <a:pt x="241" y="1930"/>
                  </a:lnTo>
                  <a:lnTo>
                    <a:pt x="0" y="2920"/>
                  </a:lnTo>
                  <a:lnTo>
                    <a:pt x="48628" y="297065"/>
                  </a:lnTo>
                  <a:lnTo>
                    <a:pt x="50037" y="298272"/>
                  </a:lnTo>
                  <a:lnTo>
                    <a:pt x="247040" y="298272"/>
                  </a:lnTo>
                  <a:lnTo>
                    <a:pt x="248437" y="297065"/>
                  </a:lnTo>
                  <a:lnTo>
                    <a:pt x="248678" y="295401"/>
                  </a:lnTo>
                  <a:lnTo>
                    <a:pt x="256142" y="247160"/>
                  </a:lnTo>
                  <a:lnTo>
                    <a:pt x="160331" y="247160"/>
                  </a:lnTo>
                  <a:lnTo>
                    <a:pt x="147866" y="246532"/>
                  </a:lnTo>
                  <a:lnTo>
                    <a:pt x="102473" y="217775"/>
                  </a:lnTo>
                  <a:lnTo>
                    <a:pt x="99545" y="200704"/>
                  </a:lnTo>
                  <a:lnTo>
                    <a:pt x="102051" y="185071"/>
                  </a:lnTo>
                  <a:lnTo>
                    <a:pt x="128165" y="139671"/>
                  </a:lnTo>
                  <a:lnTo>
                    <a:pt x="147739" y="110096"/>
                  </a:lnTo>
                  <a:lnTo>
                    <a:pt x="147739" y="109766"/>
                  </a:lnTo>
                  <a:lnTo>
                    <a:pt x="277399" y="109766"/>
                  </a:lnTo>
                  <a:lnTo>
                    <a:pt x="282331" y="77884"/>
                  </a:lnTo>
                  <a:lnTo>
                    <a:pt x="198091" y="77884"/>
                  </a:lnTo>
                  <a:lnTo>
                    <a:pt x="174744" y="77763"/>
                  </a:lnTo>
                  <a:lnTo>
                    <a:pt x="148742" y="72021"/>
                  </a:lnTo>
                  <a:lnTo>
                    <a:pt x="144973" y="70611"/>
                  </a:lnTo>
                  <a:lnTo>
                    <a:pt x="24002" y="70611"/>
                  </a:lnTo>
                  <a:lnTo>
                    <a:pt x="12699" y="12649"/>
                  </a:lnTo>
                  <a:lnTo>
                    <a:pt x="292424" y="12649"/>
                  </a:lnTo>
                  <a:lnTo>
                    <a:pt x="293941" y="2844"/>
                  </a:lnTo>
                  <a:lnTo>
                    <a:pt x="293649" y="1892"/>
                  </a:lnTo>
                  <a:lnTo>
                    <a:pt x="293027" y="1130"/>
                  </a:lnTo>
                  <a:lnTo>
                    <a:pt x="292353" y="393"/>
                  </a:lnTo>
                  <a:lnTo>
                    <a:pt x="291452" y="0"/>
                  </a:lnTo>
                  <a:close/>
                </a:path>
                <a:path w="294004" h="403859">
                  <a:moveTo>
                    <a:pt x="277399" y="109766"/>
                  </a:moveTo>
                  <a:lnTo>
                    <a:pt x="147980" y="109766"/>
                  </a:lnTo>
                  <a:lnTo>
                    <a:pt x="147980" y="110096"/>
                  </a:lnTo>
                  <a:lnTo>
                    <a:pt x="167522" y="139671"/>
                  </a:lnTo>
                  <a:lnTo>
                    <a:pt x="180570" y="159756"/>
                  </a:lnTo>
                  <a:lnTo>
                    <a:pt x="188455" y="172580"/>
                  </a:lnTo>
                  <a:lnTo>
                    <a:pt x="193648" y="185071"/>
                  </a:lnTo>
                  <a:lnTo>
                    <a:pt x="196154" y="200704"/>
                  </a:lnTo>
                  <a:lnTo>
                    <a:pt x="193227" y="217775"/>
                  </a:lnTo>
                  <a:lnTo>
                    <a:pt x="182117" y="234581"/>
                  </a:lnTo>
                  <a:lnTo>
                    <a:pt x="174246" y="242305"/>
                  </a:lnTo>
                  <a:lnTo>
                    <a:pt x="168054" y="246124"/>
                  </a:lnTo>
                  <a:lnTo>
                    <a:pt x="160331" y="247160"/>
                  </a:lnTo>
                  <a:lnTo>
                    <a:pt x="256142" y="247160"/>
                  </a:lnTo>
                  <a:lnTo>
                    <a:pt x="277399" y="109766"/>
                  </a:lnTo>
                  <a:close/>
                </a:path>
                <a:path w="294004" h="403859">
                  <a:moveTo>
                    <a:pt x="147980" y="109766"/>
                  </a:moveTo>
                  <a:lnTo>
                    <a:pt x="147739" y="109766"/>
                  </a:lnTo>
                  <a:lnTo>
                    <a:pt x="147866" y="109918"/>
                  </a:lnTo>
                  <a:lnTo>
                    <a:pt x="147980" y="109766"/>
                  </a:lnTo>
                  <a:close/>
                </a:path>
                <a:path w="294004" h="403859">
                  <a:moveTo>
                    <a:pt x="260229" y="60580"/>
                  </a:moveTo>
                  <a:lnTo>
                    <a:pt x="253181" y="61771"/>
                  </a:lnTo>
                  <a:lnTo>
                    <a:pt x="246049" y="64134"/>
                  </a:lnTo>
                  <a:lnTo>
                    <a:pt x="221090" y="73102"/>
                  </a:lnTo>
                  <a:lnTo>
                    <a:pt x="198091" y="77884"/>
                  </a:lnTo>
                  <a:lnTo>
                    <a:pt x="282331" y="77884"/>
                  </a:lnTo>
                  <a:lnTo>
                    <a:pt x="284714" y="62483"/>
                  </a:lnTo>
                  <a:lnTo>
                    <a:pt x="273151" y="62483"/>
                  </a:lnTo>
                  <a:lnTo>
                    <a:pt x="266963" y="60754"/>
                  </a:lnTo>
                  <a:lnTo>
                    <a:pt x="260229" y="60580"/>
                  </a:lnTo>
                  <a:close/>
                </a:path>
                <a:path w="294004" h="403859">
                  <a:moveTo>
                    <a:pt x="95909" y="55680"/>
                  </a:moveTo>
                  <a:lnTo>
                    <a:pt x="77012" y="58597"/>
                  </a:lnTo>
                  <a:lnTo>
                    <a:pt x="64179" y="63121"/>
                  </a:lnTo>
                  <a:lnTo>
                    <a:pt x="51355" y="66995"/>
                  </a:lnTo>
                  <a:lnTo>
                    <a:pt x="38107" y="69674"/>
                  </a:lnTo>
                  <a:lnTo>
                    <a:pt x="24002" y="70611"/>
                  </a:lnTo>
                  <a:lnTo>
                    <a:pt x="144973" y="70611"/>
                  </a:lnTo>
                  <a:lnTo>
                    <a:pt x="113815" y="59004"/>
                  </a:lnTo>
                  <a:lnTo>
                    <a:pt x="95909" y="55680"/>
                  </a:lnTo>
                  <a:close/>
                </a:path>
                <a:path w="294004" h="403859">
                  <a:moveTo>
                    <a:pt x="292424" y="12649"/>
                  </a:moveTo>
                  <a:lnTo>
                    <a:pt x="281279" y="12649"/>
                  </a:lnTo>
                  <a:lnTo>
                    <a:pt x="273151" y="62483"/>
                  </a:lnTo>
                  <a:lnTo>
                    <a:pt x="284714" y="62483"/>
                  </a:lnTo>
                  <a:lnTo>
                    <a:pt x="292424" y="12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78672" y="718290"/>
              <a:ext cx="78562" cy="16325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18517" y="720874"/>
              <a:ext cx="105464" cy="6791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47395" y="720088"/>
              <a:ext cx="220032" cy="6869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290439" y="720889"/>
              <a:ext cx="62230" cy="67310"/>
            </a:xfrm>
            <a:custGeom>
              <a:avLst/>
              <a:gdLst/>
              <a:ahLst/>
              <a:cxnLst/>
              <a:rect l="l" t="t" r="r" b="b"/>
              <a:pathLst>
                <a:path w="62229" h="67309">
                  <a:moveTo>
                    <a:pt x="26924" y="0"/>
                  </a:moveTo>
                  <a:lnTo>
                    <a:pt x="0" y="0"/>
                  </a:lnTo>
                  <a:lnTo>
                    <a:pt x="0" y="67119"/>
                  </a:lnTo>
                  <a:lnTo>
                    <a:pt x="26924" y="67119"/>
                  </a:lnTo>
                  <a:lnTo>
                    <a:pt x="26924" y="57912"/>
                  </a:lnTo>
                  <a:lnTo>
                    <a:pt x="11290" y="57912"/>
                  </a:lnTo>
                  <a:lnTo>
                    <a:pt x="11290" y="37515"/>
                  </a:lnTo>
                  <a:lnTo>
                    <a:pt x="22479" y="37515"/>
                  </a:lnTo>
                  <a:lnTo>
                    <a:pt x="22479" y="28409"/>
                  </a:lnTo>
                  <a:lnTo>
                    <a:pt x="11290" y="28409"/>
                  </a:lnTo>
                  <a:lnTo>
                    <a:pt x="11290" y="9207"/>
                  </a:lnTo>
                  <a:lnTo>
                    <a:pt x="26924" y="9207"/>
                  </a:lnTo>
                  <a:lnTo>
                    <a:pt x="26924" y="0"/>
                  </a:lnTo>
                  <a:close/>
                </a:path>
                <a:path w="62229" h="67309">
                  <a:moveTo>
                    <a:pt x="61709" y="0"/>
                  </a:moveTo>
                  <a:lnTo>
                    <a:pt x="31711" y="0"/>
                  </a:lnTo>
                  <a:lnTo>
                    <a:pt x="31711" y="9207"/>
                  </a:lnTo>
                  <a:lnTo>
                    <a:pt x="41021" y="9207"/>
                  </a:lnTo>
                  <a:lnTo>
                    <a:pt x="41021" y="67119"/>
                  </a:lnTo>
                  <a:lnTo>
                    <a:pt x="52387" y="67119"/>
                  </a:lnTo>
                  <a:lnTo>
                    <a:pt x="52387" y="9207"/>
                  </a:lnTo>
                  <a:lnTo>
                    <a:pt x="61709" y="9207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03" name="object 10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16736" y="814171"/>
              <a:ext cx="488515" cy="68694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613469" y="444082"/>
            <a:ext cx="530161" cy="530161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220108" y="444082"/>
            <a:ext cx="530161" cy="530161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826756" y="444082"/>
            <a:ext cx="530161" cy="530161"/>
          </a:xfrm>
          <a:prstGeom prst="rect">
            <a:avLst/>
          </a:prstGeom>
        </p:spPr>
      </p:pic>
      <p:grpSp>
        <p:nvGrpSpPr>
          <p:cNvPr id="107" name="object 107"/>
          <p:cNvGrpSpPr/>
          <p:nvPr/>
        </p:nvGrpSpPr>
        <p:grpSpPr>
          <a:xfrm>
            <a:off x="6433402" y="444082"/>
            <a:ext cx="530369" cy="530369"/>
            <a:chOff x="8267255" y="651319"/>
            <a:chExt cx="777875" cy="777875"/>
          </a:xfrm>
        </p:grpSpPr>
        <p:sp>
          <p:nvSpPr>
            <p:cNvPr id="108" name="object 108"/>
            <p:cNvSpPr/>
            <p:nvPr/>
          </p:nvSpPr>
          <p:spPr>
            <a:xfrm>
              <a:off x="8267255" y="651319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70" y="0"/>
                  </a:moveTo>
                  <a:lnTo>
                    <a:pt x="0" y="0"/>
                  </a:lnTo>
                  <a:lnTo>
                    <a:pt x="0" y="777570"/>
                  </a:lnTo>
                  <a:lnTo>
                    <a:pt x="777570" y="777570"/>
                  </a:lnTo>
                  <a:lnTo>
                    <a:pt x="777570" y="0"/>
                  </a:lnTo>
                  <a:close/>
                </a:path>
              </a:pathLst>
            </a:custGeom>
            <a:solidFill>
              <a:srgbClr val="E01C83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09" name="object 10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342220" y="726023"/>
              <a:ext cx="138851" cy="16884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39937" y="713489"/>
              <a:ext cx="304087" cy="180342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8471840" y="972514"/>
              <a:ext cx="376555" cy="403225"/>
            </a:xfrm>
            <a:custGeom>
              <a:avLst/>
              <a:gdLst/>
              <a:ahLst/>
              <a:cxnLst/>
              <a:rect l="l" t="t" r="r" b="b"/>
              <a:pathLst>
                <a:path w="376554" h="403225">
                  <a:moveTo>
                    <a:pt x="65633" y="131991"/>
                  </a:moveTo>
                  <a:lnTo>
                    <a:pt x="0" y="204190"/>
                  </a:lnTo>
                  <a:lnTo>
                    <a:pt x="65633" y="276377"/>
                  </a:lnTo>
                  <a:lnTo>
                    <a:pt x="65633" y="131991"/>
                  </a:lnTo>
                  <a:close/>
                </a:path>
                <a:path w="376554" h="403225">
                  <a:moveTo>
                    <a:pt x="254977" y="228511"/>
                  </a:moveTo>
                  <a:lnTo>
                    <a:pt x="120523" y="228511"/>
                  </a:lnTo>
                  <a:lnTo>
                    <a:pt x="120523" y="276364"/>
                  </a:lnTo>
                  <a:lnTo>
                    <a:pt x="254977" y="276364"/>
                  </a:lnTo>
                  <a:lnTo>
                    <a:pt x="254977" y="228511"/>
                  </a:lnTo>
                  <a:close/>
                </a:path>
                <a:path w="376554" h="403225">
                  <a:moveTo>
                    <a:pt x="254977" y="133184"/>
                  </a:moveTo>
                  <a:lnTo>
                    <a:pt x="120523" y="133184"/>
                  </a:lnTo>
                  <a:lnTo>
                    <a:pt x="120523" y="181038"/>
                  </a:lnTo>
                  <a:lnTo>
                    <a:pt x="254977" y="181038"/>
                  </a:lnTo>
                  <a:lnTo>
                    <a:pt x="254977" y="133184"/>
                  </a:lnTo>
                  <a:close/>
                </a:path>
                <a:path w="376554" h="403225">
                  <a:moveTo>
                    <a:pt x="255079" y="332397"/>
                  </a:moveTo>
                  <a:lnTo>
                    <a:pt x="120434" y="332397"/>
                  </a:lnTo>
                  <a:lnTo>
                    <a:pt x="187756" y="402780"/>
                  </a:lnTo>
                  <a:lnTo>
                    <a:pt x="255079" y="332397"/>
                  </a:lnTo>
                  <a:close/>
                </a:path>
                <a:path w="376554" h="403225">
                  <a:moveTo>
                    <a:pt x="255168" y="70383"/>
                  </a:moveTo>
                  <a:lnTo>
                    <a:pt x="187845" y="0"/>
                  </a:lnTo>
                  <a:lnTo>
                    <a:pt x="120523" y="70383"/>
                  </a:lnTo>
                  <a:lnTo>
                    <a:pt x="255168" y="70383"/>
                  </a:lnTo>
                  <a:close/>
                </a:path>
                <a:path w="376554" h="403225">
                  <a:moveTo>
                    <a:pt x="376186" y="204190"/>
                  </a:moveTo>
                  <a:lnTo>
                    <a:pt x="310553" y="131991"/>
                  </a:lnTo>
                  <a:lnTo>
                    <a:pt x="310553" y="276377"/>
                  </a:lnTo>
                  <a:lnTo>
                    <a:pt x="376186" y="204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7040041" y="444082"/>
            <a:ext cx="530369" cy="530369"/>
            <a:chOff x="9156992" y="651319"/>
            <a:chExt cx="777875" cy="777875"/>
          </a:xfrm>
        </p:grpSpPr>
        <p:sp>
          <p:nvSpPr>
            <p:cNvPr id="113" name="object 113"/>
            <p:cNvSpPr/>
            <p:nvPr/>
          </p:nvSpPr>
          <p:spPr>
            <a:xfrm>
              <a:off x="9156992" y="651319"/>
              <a:ext cx="777875" cy="777875"/>
            </a:xfrm>
            <a:custGeom>
              <a:avLst/>
              <a:gdLst/>
              <a:ahLst/>
              <a:cxnLst/>
              <a:rect l="l" t="t" r="r" b="b"/>
              <a:pathLst>
                <a:path w="777875" h="777875">
                  <a:moveTo>
                    <a:pt x="777570" y="0"/>
                  </a:moveTo>
                  <a:lnTo>
                    <a:pt x="0" y="0"/>
                  </a:lnTo>
                  <a:lnTo>
                    <a:pt x="0" y="777570"/>
                  </a:lnTo>
                  <a:lnTo>
                    <a:pt x="777570" y="777570"/>
                  </a:lnTo>
                  <a:lnTo>
                    <a:pt x="777570" y="0"/>
                  </a:lnTo>
                  <a:close/>
                </a:path>
              </a:pathLst>
            </a:custGeom>
            <a:solidFill>
              <a:srgbClr val="F99E26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9331782" y="1026718"/>
              <a:ext cx="465455" cy="347980"/>
            </a:xfrm>
            <a:custGeom>
              <a:avLst/>
              <a:gdLst/>
              <a:ahLst/>
              <a:cxnLst/>
              <a:rect l="l" t="t" r="r" b="b"/>
              <a:pathLst>
                <a:path w="465454" h="347980">
                  <a:moveTo>
                    <a:pt x="108331" y="262318"/>
                  </a:moveTo>
                  <a:lnTo>
                    <a:pt x="107835" y="262318"/>
                  </a:lnTo>
                  <a:lnTo>
                    <a:pt x="107835" y="261048"/>
                  </a:lnTo>
                  <a:lnTo>
                    <a:pt x="495" y="261048"/>
                  </a:lnTo>
                  <a:lnTo>
                    <a:pt x="495" y="262318"/>
                  </a:lnTo>
                  <a:lnTo>
                    <a:pt x="0" y="262318"/>
                  </a:lnTo>
                  <a:lnTo>
                    <a:pt x="0" y="294068"/>
                  </a:lnTo>
                  <a:lnTo>
                    <a:pt x="0" y="346138"/>
                  </a:lnTo>
                  <a:lnTo>
                    <a:pt x="977" y="346138"/>
                  </a:lnTo>
                  <a:lnTo>
                    <a:pt x="977" y="347408"/>
                  </a:lnTo>
                  <a:lnTo>
                    <a:pt x="35775" y="347408"/>
                  </a:lnTo>
                  <a:lnTo>
                    <a:pt x="35775" y="346138"/>
                  </a:lnTo>
                  <a:lnTo>
                    <a:pt x="35775" y="294068"/>
                  </a:lnTo>
                  <a:lnTo>
                    <a:pt x="71678" y="294068"/>
                  </a:lnTo>
                  <a:lnTo>
                    <a:pt x="71678" y="346138"/>
                  </a:lnTo>
                  <a:lnTo>
                    <a:pt x="71678" y="347408"/>
                  </a:lnTo>
                  <a:lnTo>
                    <a:pt x="107353" y="347408"/>
                  </a:lnTo>
                  <a:lnTo>
                    <a:pt x="107353" y="346138"/>
                  </a:lnTo>
                  <a:lnTo>
                    <a:pt x="108331" y="346138"/>
                  </a:lnTo>
                  <a:lnTo>
                    <a:pt x="108331" y="294068"/>
                  </a:lnTo>
                  <a:lnTo>
                    <a:pt x="108331" y="262318"/>
                  </a:lnTo>
                  <a:close/>
                </a:path>
                <a:path w="465454" h="347980">
                  <a:moveTo>
                    <a:pt x="108648" y="248500"/>
                  </a:moveTo>
                  <a:lnTo>
                    <a:pt x="55587" y="179920"/>
                  </a:lnTo>
                  <a:lnTo>
                    <a:pt x="54927" y="179603"/>
                  </a:lnTo>
                  <a:lnTo>
                    <a:pt x="53555" y="179603"/>
                  </a:lnTo>
                  <a:lnTo>
                    <a:pt x="51752" y="181152"/>
                  </a:lnTo>
                  <a:lnTo>
                    <a:pt x="673" y="248132"/>
                  </a:lnTo>
                  <a:lnTo>
                    <a:pt x="508" y="250545"/>
                  </a:lnTo>
                  <a:lnTo>
                    <a:pt x="1651" y="251688"/>
                  </a:lnTo>
                  <a:lnTo>
                    <a:pt x="3048" y="251688"/>
                  </a:lnTo>
                  <a:lnTo>
                    <a:pt x="107518" y="251688"/>
                  </a:lnTo>
                  <a:lnTo>
                    <a:pt x="108648" y="250545"/>
                  </a:lnTo>
                  <a:lnTo>
                    <a:pt x="108648" y="248500"/>
                  </a:lnTo>
                  <a:close/>
                </a:path>
                <a:path w="465454" h="347980">
                  <a:moveTo>
                    <a:pt x="227584" y="1270"/>
                  </a:moveTo>
                  <a:lnTo>
                    <a:pt x="226809" y="1270"/>
                  </a:lnTo>
                  <a:lnTo>
                    <a:pt x="226809" y="0"/>
                  </a:lnTo>
                  <a:lnTo>
                    <a:pt x="210540" y="0"/>
                  </a:lnTo>
                  <a:lnTo>
                    <a:pt x="210540" y="308610"/>
                  </a:lnTo>
                  <a:lnTo>
                    <a:pt x="210134" y="308610"/>
                  </a:lnTo>
                  <a:lnTo>
                    <a:pt x="210134" y="309880"/>
                  </a:lnTo>
                  <a:lnTo>
                    <a:pt x="185394" y="309880"/>
                  </a:lnTo>
                  <a:lnTo>
                    <a:pt x="185394" y="308610"/>
                  </a:lnTo>
                  <a:lnTo>
                    <a:pt x="185000" y="308610"/>
                  </a:lnTo>
                  <a:lnTo>
                    <a:pt x="185000" y="281940"/>
                  </a:lnTo>
                  <a:lnTo>
                    <a:pt x="185559" y="281940"/>
                  </a:lnTo>
                  <a:lnTo>
                    <a:pt x="185559" y="280670"/>
                  </a:lnTo>
                  <a:lnTo>
                    <a:pt x="209956" y="280670"/>
                  </a:lnTo>
                  <a:lnTo>
                    <a:pt x="209956" y="281940"/>
                  </a:lnTo>
                  <a:lnTo>
                    <a:pt x="210540" y="281940"/>
                  </a:lnTo>
                  <a:lnTo>
                    <a:pt x="210540" y="250190"/>
                  </a:lnTo>
                  <a:lnTo>
                    <a:pt x="185000" y="250190"/>
                  </a:lnTo>
                  <a:lnTo>
                    <a:pt x="185000" y="223520"/>
                  </a:lnTo>
                  <a:lnTo>
                    <a:pt x="185356" y="223520"/>
                  </a:lnTo>
                  <a:lnTo>
                    <a:pt x="185356" y="222250"/>
                  </a:lnTo>
                  <a:lnTo>
                    <a:pt x="210172" y="222250"/>
                  </a:lnTo>
                  <a:lnTo>
                    <a:pt x="210172" y="223520"/>
                  </a:lnTo>
                  <a:lnTo>
                    <a:pt x="210540" y="223520"/>
                  </a:lnTo>
                  <a:lnTo>
                    <a:pt x="210540" y="191770"/>
                  </a:lnTo>
                  <a:lnTo>
                    <a:pt x="185000" y="191770"/>
                  </a:lnTo>
                  <a:lnTo>
                    <a:pt x="185000" y="165100"/>
                  </a:lnTo>
                  <a:lnTo>
                    <a:pt x="185166" y="165100"/>
                  </a:lnTo>
                  <a:lnTo>
                    <a:pt x="185166" y="163830"/>
                  </a:lnTo>
                  <a:lnTo>
                    <a:pt x="210375" y="163830"/>
                  </a:lnTo>
                  <a:lnTo>
                    <a:pt x="210375" y="165100"/>
                  </a:lnTo>
                  <a:lnTo>
                    <a:pt x="210540" y="165100"/>
                  </a:lnTo>
                  <a:lnTo>
                    <a:pt x="210540" y="133350"/>
                  </a:lnTo>
                  <a:lnTo>
                    <a:pt x="185000" y="133350"/>
                  </a:lnTo>
                  <a:lnTo>
                    <a:pt x="185000" y="105410"/>
                  </a:lnTo>
                  <a:lnTo>
                    <a:pt x="210540" y="105410"/>
                  </a:lnTo>
                  <a:lnTo>
                    <a:pt x="210540" y="74930"/>
                  </a:lnTo>
                  <a:lnTo>
                    <a:pt x="185000" y="74930"/>
                  </a:lnTo>
                  <a:lnTo>
                    <a:pt x="185000" y="46990"/>
                  </a:lnTo>
                  <a:lnTo>
                    <a:pt x="210540" y="46990"/>
                  </a:lnTo>
                  <a:lnTo>
                    <a:pt x="210540" y="0"/>
                  </a:lnTo>
                  <a:lnTo>
                    <a:pt x="165633" y="0"/>
                  </a:lnTo>
                  <a:lnTo>
                    <a:pt x="165633" y="46990"/>
                  </a:lnTo>
                  <a:lnTo>
                    <a:pt x="165633" y="74930"/>
                  </a:lnTo>
                  <a:lnTo>
                    <a:pt x="165633" y="308610"/>
                  </a:lnTo>
                  <a:lnTo>
                    <a:pt x="165214" y="308610"/>
                  </a:lnTo>
                  <a:lnTo>
                    <a:pt x="165214" y="309880"/>
                  </a:lnTo>
                  <a:lnTo>
                    <a:pt x="140487" y="309880"/>
                  </a:lnTo>
                  <a:lnTo>
                    <a:pt x="140487" y="308610"/>
                  </a:lnTo>
                  <a:lnTo>
                    <a:pt x="140093" y="308610"/>
                  </a:lnTo>
                  <a:lnTo>
                    <a:pt x="140093" y="281940"/>
                  </a:lnTo>
                  <a:lnTo>
                    <a:pt x="140665" y="281940"/>
                  </a:lnTo>
                  <a:lnTo>
                    <a:pt x="140665" y="280670"/>
                  </a:lnTo>
                  <a:lnTo>
                    <a:pt x="165036" y="280670"/>
                  </a:lnTo>
                  <a:lnTo>
                    <a:pt x="165036" y="281940"/>
                  </a:lnTo>
                  <a:lnTo>
                    <a:pt x="165633" y="281940"/>
                  </a:lnTo>
                  <a:lnTo>
                    <a:pt x="165633" y="250190"/>
                  </a:lnTo>
                  <a:lnTo>
                    <a:pt x="140093" y="250190"/>
                  </a:lnTo>
                  <a:lnTo>
                    <a:pt x="140093" y="223520"/>
                  </a:lnTo>
                  <a:lnTo>
                    <a:pt x="140462" y="223520"/>
                  </a:lnTo>
                  <a:lnTo>
                    <a:pt x="140462" y="222250"/>
                  </a:lnTo>
                  <a:lnTo>
                    <a:pt x="165252" y="222250"/>
                  </a:lnTo>
                  <a:lnTo>
                    <a:pt x="165252" y="223520"/>
                  </a:lnTo>
                  <a:lnTo>
                    <a:pt x="165633" y="223520"/>
                  </a:lnTo>
                  <a:lnTo>
                    <a:pt x="165633" y="191770"/>
                  </a:lnTo>
                  <a:lnTo>
                    <a:pt x="140093" y="191770"/>
                  </a:lnTo>
                  <a:lnTo>
                    <a:pt x="140093" y="165100"/>
                  </a:lnTo>
                  <a:lnTo>
                    <a:pt x="140258" y="165100"/>
                  </a:lnTo>
                  <a:lnTo>
                    <a:pt x="140258" y="163830"/>
                  </a:lnTo>
                  <a:lnTo>
                    <a:pt x="165455" y="163830"/>
                  </a:lnTo>
                  <a:lnTo>
                    <a:pt x="165455" y="165100"/>
                  </a:lnTo>
                  <a:lnTo>
                    <a:pt x="165633" y="165100"/>
                  </a:lnTo>
                  <a:lnTo>
                    <a:pt x="165633" y="133350"/>
                  </a:lnTo>
                  <a:lnTo>
                    <a:pt x="140093" y="133350"/>
                  </a:lnTo>
                  <a:lnTo>
                    <a:pt x="140093" y="105410"/>
                  </a:lnTo>
                  <a:lnTo>
                    <a:pt x="165633" y="105410"/>
                  </a:lnTo>
                  <a:lnTo>
                    <a:pt x="165633" y="74930"/>
                  </a:lnTo>
                  <a:lnTo>
                    <a:pt x="140093" y="74930"/>
                  </a:lnTo>
                  <a:lnTo>
                    <a:pt x="140093" y="46990"/>
                  </a:lnTo>
                  <a:lnTo>
                    <a:pt x="165633" y="46990"/>
                  </a:lnTo>
                  <a:lnTo>
                    <a:pt x="165633" y="0"/>
                  </a:lnTo>
                  <a:lnTo>
                    <a:pt x="123431" y="0"/>
                  </a:lnTo>
                  <a:lnTo>
                    <a:pt x="123431" y="1270"/>
                  </a:lnTo>
                  <a:lnTo>
                    <a:pt x="122656" y="1270"/>
                  </a:lnTo>
                  <a:lnTo>
                    <a:pt x="122656" y="345440"/>
                  </a:lnTo>
                  <a:lnTo>
                    <a:pt x="122770" y="346710"/>
                  </a:lnTo>
                  <a:lnTo>
                    <a:pt x="227469" y="346710"/>
                  </a:lnTo>
                  <a:lnTo>
                    <a:pt x="227469" y="345440"/>
                  </a:lnTo>
                  <a:lnTo>
                    <a:pt x="227584" y="345440"/>
                  </a:lnTo>
                  <a:lnTo>
                    <a:pt x="227584" y="46990"/>
                  </a:lnTo>
                  <a:lnTo>
                    <a:pt x="227584" y="1270"/>
                  </a:lnTo>
                  <a:close/>
                </a:path>
                <a:path w="465454" h="347980">
                  <a:moveTo>
                    <a:pt x="346189" y="100444"/>
                  </a:moveTo>
                  <a:lnTo>
                    <a:pt x="346087" y="65163"/>
                  </a:lnTo>
                  <a:lnTo>
                    <a:pt x="345960" y="64858"/>
                  </a:lnTo>
                  <a:lnTo>
                    <a:pt x="345605" y="63766"/>
                  </a:lnTo>
                  <a:lnTo>
                    <a:pt x="344639" y="62941"/>
                  </a:lnTo>
                  <a:lnTo>
                    <a:pt x="342900" y="62941"/>
                  </a:lnTo>
                  <a:lnTo>
                    <a:pt x="342430" y="63144"/>
                  </a:lnTo>
                  <a:lnTo>
                    <a:pt x="341820" y="63550"/>
                  </a:lnTo>
                  <a:lnTo>
                    <a:pt x="334581" y="72745"/>
                  </a:lnTo>
                  <a:lnTo>
                    <a:pt x="334581" y="149288"/>
                  </a:lnTo>
                  <a:lnTo>
                    <a:pt x="334581" y="170675"/>
                  </a:lnTo>
                  <a:lnTo>
                    <a:pt x="334581" y="308610"/>
                  </a:lnTo>
                  <a:lnTo>
                    <a:pt x="333463" y="309689"/>
                  </a:lnTo>
                  <a:lnTo>
                    <a:pt x="300964" y="309689"/>
                  </a:lnTo>
                  <a:lnTo>
                    <a:pt x="299872" y="308610"/>
                  </a:lnTo>
                  <a:lnTo>
                    <a:pt x="299872" y="287248"/>
                  </a:lnTo>
                  <a:lnTo>
                    <a:pt x="300964" y="286156"/>
                  </a:lnTo>
                  <a:lnTo>
                    <a:pt x="333463" y="286156"/>
                  </a:lnTo>
                  <a:lnTo>
                    <a:pt x="334581" y="287248"/>
                  </a:lnTo>
                  <a:lnTo>
                    <a:pt x="334581" y="274129"/>
                  </a:lnTo>
                  <a:lnTo>
                    <a:pt x="333463" y="275221"/>
                  </a:lnTo>
                  <a:lnTo>
                    <a:pt x="300964" y="275221"/>
                  </a:lnTo>
                  <a:lnTo>
                    <a:pt x="299872" y="274129"/>
                  </a:lnTo>
                  <a:lnTo>
                    <a:pt x="299872" y="252742"/>
                  </a:lnTo>
                  <a:lnTo>
                    <a:pt x="300964" y="251663"/>
                  </a:lnTo>
                  <a:lnTo>
                    <a:pt x="333463" y="251663"/>
                  </a:lnTo>
                  <a:lnTo>
                    <a:pt x="334581" y="252742"/>
                  </a:lnTo>
                  <a:lnTo>
                    <a:pt x="334581" y="239623"/>
                  </a:lnTo>
                  <a:lnTo>
                    <a:pt x="333463" y="240728"/>
                  </a:lnTo>
                  <a:lnTo>
                    <a:pt x="300964" y="240728"/>
                  </a:lnTo>
                  <a:lnTo>
                    <a:pt x="299872" y="239623"/>
                  </a:lnTo>
                  <a:lnTo>
                    <a:pt x="299872" y="218262"/>
                  </a:lnTo>
                  <a:lnTo>
                    <a:pt x="300964" y="217182"/>
                  </a:lnTo>
                  <a:lnTo>
                    <a:pt x="333463" y="217182"/>
                  </a:lnTo>
                  <a:lnTo>
                    <a:pt x="334581" y="218262"/>
                  </a:lnTo>
                  <a:lnTo>
                    <a:pt x="334581" y="183781"/>
                  </a:lnTo>
                  <a:lnTo>
                    <a:pt x="334543" y="205193"/>
                  </a:lnTo>
                  <a:lnTo>
                    <a:pt x="333463" y="206235"/>
                  </a:lnTo>
                  <a:lnTo>
                    <a:pt x="300964" y="206235"/>
                  </a:lnTo>
                  <a:lnTo>
                    <a:pt x="299910" y="205193"/>
                  </a:lnTo>
                  <a:lnTo>
                    <a:pt x="299872" y="183781"/>
                  </a:lnTo>
                  <a:lnTo>
                    <a:pt x="300964" y="182702"/>
                  </a:lnTo>
                  <a:lnTo>
                    <a:pt x="333463" y="182702"/>
                  </a:lnTo>
                  <a:lnTo>
                    <a:pt x="334581" y="183781"/>
                  </a:lnTo>
                  <a:lnTo>
                    <a:pt x="334581" y="170675"/>
                  </a:lnTo>
                  <a:lnTo>
                    <a:pt x="333463" y="171754"/>
                  </a:lnTo>
                  <a:lnTo>
                    <a:pt x="300964" y="171754"/>
                  </a:lnTo>
                  <a:lnTo>
                    <a:pt x="299872" y="170675"/>
                  </a:lnTo>
                  <a:lnTo>
                    <a:pt x="299872" y="159334"/>
                  </a:lnTo>
                  <a:lnTo>
                    <a:pt x="299872" y="149288"/>
                  </a:lnTo>
                  <a:lnTo>
                    <a:pt x="300964" y="148196"/>
                  </a:lnTo>
                  <a:lnTo>
                    <a:pt x="333463" y="148196"/>
                  </a:lnTo>
                  <a:lnTo>
                    <a:pt x="334581" y="149288"/>
                  </a:lnTo>
                  <a:lnTo>
                    <a:pt x="334581" y="72745"/>
                  </a:lnTo>
                  <a:lnTo>
                    <a:pt x="334505" y="135801"/>
                  </a:lnTo>
                  <a:lnTo>
                    <a:pt x="333286" y="137020"/>
                  </a:lnTo>
                  <a:lnTo>
                    <a:pt x="331787" y="137109"/>
                  </a:lnTo>
                  <a:lnTo>
                    <a:pt x="306768" y="137096"/>
                  </a:lnTo>
                  <a:lnTo>
                    <a:pt x="305219" y="137020"/>
                  </a:lnTo>
                  <a:lnTo>
                    <a:pt x="303987" y="135801"/>
                  </a:lnTo>
                  <a:lnTo>
                    <a:pt x="303987" y="133654"/>
                  </a:lnTo>
                  <a:lnTo>
                    <a:pt x="328853" y="102349"/>
                  </a:lnTo>
                  <a:lnTo>
                    <a:pt x="330898" y="100444"/>
                  </a:lnTo>
                  <a:lnTo>
                    <a:pt x="333146" y="100444"/>
                  </a:lnTo>
                  <a:lnTo>
                    <a:pt x="334251" y="101422"/>
                  </a:lnTo>
                  <a:lnTo>
                    <a:pt x="334429" y="102349"/>
                  </a:lnTo>
                  <a:lnTo>
                    <a:pt x="334505" y="135801"/>
                  </a:lnTo>
                  <a:lnTo>
                    <a:pt x="334505" y="72834"/>
                  </a:lnTo>
                  <a:lnTo>
                    <a:pt x="289077" y="130454"/>
                  </a:lnTo>
                  <a:lnTo>
                    <a:pt x="289077" y="161632"/>
                  </a:lnTo>
                  <a:lnTo>
                    <a:pt x="289077" y="205193"/>
                  </a:lnTo>
                  <a:lnTo>
                    <a:pt x="289001" y="218262"/>
                  </a:lnTo>
                  <a:lnTo>
                    <a:pt x="289001" y="239623"/>
                  </a:lnTo>
                  <a:lnTo>
                    <a:pt x="289001" y="252742"/>
                  </a:lnTo>
                  <a:lnTo>
                    <a:pt x="289001" y="274129"/>
                  </a:lnTo>
                  <a:lnTo>
                    <a:pt x="289001" y="287248"/>
                  </a:lnTo>
                  <a:lnTo>
                    <a:pt x="289001" y="308610"/>
                  </a:lnTo>
                  <a:lnTo>
                    <a:pt x="287921" y="309689"/>
                  </a:lnTo>
                  <a:lnTo>
                    <a:pt x="255397" y="309689"/>
                  </a:lnTo>
                  <a:lnTo>
                    <a:pt x="254304" y="308610"/>
                  </a:lnTo>
                  <a:lnTo>
                    <a:pt x="254304" y="287248"/>
                  </a:lnTo>
                  <a:lnTo>
                    <a:pt x="255397" y="286156"/>
                  </a:lnTo>
                  <a:lnTo>
                    <a:pt x="287921" y="286156"/>
                  </a:lnTo>
                  <a:lnTo>
                    <a:pt x="289001" y="287248"/>
                  </a:lnTo>
                  <a:lnTo>
                    <a:pt x="289001" y="274129"/>
                  </a:lnTo>
                  <a:lnTo>
                    <a:pt x="287921" y="275221"/>
                  </a:lnTo>
                  <a:lnTo>
                    <a:pt x="255397" y="275221"/>
                  </a:lnTo>
                  <a:lnTo>
                    <a:pt x="254304" y="274129"/>
                  </a:lnTo>
                  <a:lnTo>
                    <a:pt x="254304" y="252742"/>
                  </a:lnTo>
                  <a:lnTo>
                    <a:pt x="255397" y="251663"/>
                  </a:lnTo>
                  <a:lnTo>
                    <a:pt x="287921" y="251663"/>
                  </a:lnTo>
                  <a:lnTo>
                    <a:pt x="289001" y="252742"/>
                  </a:lnTo>
                  <a:lnTo>
                    <a:pt x="289001" y="239623"/>
                  </a:lnTo>
                  <a:lnTo>
                    <a:pt x="287921" y="240728"/>
                  </a:lnTo>
                  <a:lnTo>
                    <a:pt x="255397" y="240728"/>
                  </a:lnTo>
                  <a:lnTo>
                    <a:pt x="254304" y="239623"/>
                  </a:lnTo>
                  <a:lnTo>
                    <a:pt x="254304" y="218262"/>
                  </a:lnTo>
                  <a:lnTo>
                    <a:pt x="255397" y="217182"/>
                  </a:lnTo>
                  <a:lnTo>
                    <a:pt x="287921" y="217182"/>
                  </a:lnTo>
                  <a:lnTo>
                    <a:pt x="289001" y="218262"/>
                  </a:lnTo>
                  <a:lnTo>
                    <a:pt x="289001" y="205270"/>
                  </a:lnTo>
                  <a:lnTo>
                    <a:pt x="287985" y="206286"/>
                  </a:lnTo>
                  <a:lnTo>
                    <a:pt x="255460" y="206286"/>
                  </a:lnTo>
                  <a:lnTo>
                    <a:pt x="254368" y="205193"/>
                  </a:lnTo>
                  <a:lnTo>
                    <a:pt x="254444" y="198031"/>
                  </a:lnTo>
                  <a:lnTo>
                    <a:pt x="284695" y="159740"/>
                  </a:lnTo>
                  <a:lnTo>
                    <a:pt x="285470" y="159334"/>
                  </a:lnTo>
                  <a:lnTo>
                    <a:pt x="287731" y="159334"/>
                  </a:lnTo>
                  <a:lnTo>
                    <a:pt x="288823" y="160337"/>
                  </a:lnTo>
                  <a:lnTo>
                    <a:pt x="289077" y="161632"/>
                  </a:lnTo>
                  <a:lnTo>
                    <a:pt x="289077" y="130454"/>
                  </a:lnTo>
                  <a:lnTo>
                    <a:pt x="242671" y="189318"/>
                  </a:lnTo>
                  <a:lnTo>
                    <a:pt x="242214" y="189928"/>
                  </a:lnTo>
                  <a:lnTo>
                    <a:pt x="241706" y="190436"/>
                  </a:lnTo>
                  <a:lnTo>
                    <a:pt x="241376" y="191122"/>
                  </a:lnTo>
                  <a:lnTo>
                    <a:pt x="241363" y="346481"/>
                  </a:lnTo>
                  <a:lnTo>
                    <a:pt x="242455" y="347573"/>
                  </a:lnTo>
                  <a:lnTo>
                    <a:pt x="345097" y="347573"/>
                  </a:lnTo>
                  <a:lnTo>
                    <a:pt x="346189" y="346481"/>
                  </a:lnTo>
                  <a:lnTo>
                    <a:pt x="346189" y="309689"/>
                  </a:lnTo>
                  <a:lnTo>
                    <a:pt x="346189" y="286156"/>
                  </a:lnTo>
                  <a:lnTo>
                    <a:pt x="346189" y="137109"/>
                  </a:lnTo>
                  <a:lnTo>
                    <a:pt x="346189" y="100444"/>
                  </a:lnTo>
                  <a:close/>
                </a:path>
                <a:path w="465454" h="347980">
                  <a:moveTo>
                    <a:pt x="465124" y="207911"/>
                  </a:moveTo>
                  <a:lnTo>
                    <a:pt x="464604" y="207911"/>
                  </a:lnTo>
                  <a:lnTo>
                    <a:pt x="464604" y="206641"/>
                  </a:lnTo>
                  <a:lnTo>
                    <a:pt x="358648" y="206641"/>
                  </a:lnTo>
                  <a:lnTo>
                    <a:pt x="358648" y="207911"/>
                  </a:lnTo>
                  <a:lnTo>
                    <a:pt x="358140" y="207911"/>
                  </a:lnTo>
                  <a:lnTo>
                    <a:pt x="358140" y="229501"/>
                  </a:lnTo>
                  <a:lnTo>
                    <a:pt x="358140" y="230771"/>
                  </a:lnTo>
                  <a:lnTo>
                    <a:pt x="358902" y="230771"/>
                  </a:lnTo>
                  <a:lnTo>
                    <a:pt x="358902" y="232041"/>
                  </a:lnTo>
                  <a:lnTo>
                    <a:pt x="464362" y="232041"/>
                  </a:lnTo>
                  <a:lnTo>
                    <a:pt x="464362" y="230771"/>
                  </a:lnTo>
                  <a:lnTo>
                    <a:pt x="465124" y="230771"/>
                  </a:lnTo>
                  <a:lnTo>
                    <a:pt x="465124" y="229501"/>
                  </a:lnTo>
                  <a:lnTo>
                    <a:pt x="465124" y="207911"/>
                  </a:lnTo>
                  <a:close/>
                </a:path>
                <a:path w="465454" h="347980">
                  <a:moveTo>
                    <a:pt x="465251" y="241223"/>
                  </a:moveTo>
                  <a:lnTo>
                    <a:pt x="464858" y="241223"/>
                  </a:lnTo>
                  <a:lnTo>
                    <a:pt x="464858" y="239953"/>
                  </a:lnTo>
                  <a:lnTo>
                    <a:pt x="453491" y="239953"/>
                  </a:lnTo>
                  <a:lnTo>
                    <a:pt x="453491" y="252653"/>
                  </a:lnTo>
                  <a:lnTo>
                    <a:pt x="453491" y="274243"/>
                  </a:lnTo>
                  <a:lnTo>
                    <a:pt x="453491" y="286943"/>
                  </a:lnTo>
                  <a:lnTo>
                    <a:pt x="453491" y="308533"/>
                  </a:lnTo>
                  <a:lnTo>
                    <a:pt x="452932" y="308533"/>
                  </a:lnTo>
                  <a:lnTo>
                    <a:pt x="452932" y="309803"/>
                  </a:lnTo>
                  <a:lnTo>
                    <a:pt x="418503" y="309803"/>
                  </a:lnTo>
                  <a:lnTo>
                    <a:pt x="418503" y="308533"/>
                  </a:lnTo>
                  <a:lnTo>
                    <a:pt x="417944" y="308533"/>
                  </a:lnTo>
                  <a:lnTo>
                    <a:pt x="417944" y="286943"/>
                  </a:lnTo>
                  <a:lnTo>
                    <a:pt x="419036" y="286943"/>
                  </a:lnTo>
                  <a:lnTo>
                    <a:pt x="419036" y="285673"/>
                  </a:lnTo>
                  <a:lnTo>
                    <a:pt x="452399" y="285673"/>
                  </a:lnTo>
                  <a:lnTo>
                    <a:pt x="452399" y="286943"/>
                  </a:lnTo>
                  <a:lnTo>
                    <a:pt x="453491" y="286943"/>
                  </a:lnTo>
                  <a:lnTo>
                    <a:pt x="453491" y="274243"/>
                  </a:lnTo>
                  <a:lnTo>
                    <a:pt x="452907" y="274243"/>
                  </a:lnTo>
                  <a:lnTo>
                    <a:pt x="452907" y="275513"/>
                  </a:lnTo>
                  <a:lnTo>
                    <a:pt x="418515" y="275513"/>
                  </a:lnTo>
                  <a:lnTo>
                    <a:pt x="418515" y="274243"/>
                  </a:lnTo>
                  <a:lnTo>
                    <a:pt x="417944" y="274243"/>
                  </a:lnTo>
                  <a:lnTo>
                    <a:pt x="417944" y="252653"/>
                  </a:lnTo>
                  <a:lnTo>
                    <a:pt x="419023" y="252653"/>
                  </a:lnTo>
                  <a:lnTo>
                    <a:pt x="419023" y="251383"/>
                  </a:lnTo>
                  <a:lnTo>
                    <a:pt x="452412" y="251383"/>
                  </a:lnTo>
                  <a:lnTo>
                    <a:pt x="452412" y="252653"/>
                  </a:lnTo>
                  <a:lnTo>
                    <a:pt x="453491" y="252653"/>
                  </a:lnTo>
                  <a:lnTo>
                    <a:pt x="453491" y="239953"/>
                  </a:lnTo>
                  <a:lnTo>
                    <a:pt x="406819" y="239953"/>
                  </a:lnTo>
                  <a:lnTo>
                    <a:pt x="406819" y="252653"/>
                  </a:lnTo>
                  <a:lnTo>
                    <a:pt x="406819" y="274243"/>
                  </a:lnTo>
                  <a:lnTo>
                    <a:pt x="406819" y="286943"/>
                  </a:lnTo>
                  <a:lnTo>
                    <a:pt x="406819" y="308533"/>
                  </a:lnTo>
                  <a:lnTo>
                    <a:pt x="406260" y="308533"/>
                  </a:lnTo>
                  <a:lnTo>
                    <a:pt x="406260" y="309803"/>
                  </a:lnTo>
                  <a:lnTo>
                    <a:pt x="371830" y="309803"/>
                  </a:lnTo>
                  <a:lnTo>
                    <a:pt x="371830" y="308533"/>
                  </a:lnTo>
                  <a:lnTo>
                    <a:pt x="371271" y="308533"/>
                  </a:lnTo>
                  <a:lnTo>
                    <a:pt x="371271" y="286943"/>
                  </a:lnTo>
                  <a:lnTo>
                    <a:pt x="372364" y="286943"/>
                  </a:lnTo>
                  <a:lnTo>
                    <a:pt x="372364" y="285673"/>
                  </a:lnTo>
                  <a:lnTo>
                    <a:pt x="405726" y="285673"/>
                  </a:lnTo>
                  <a:lnTo>
                    <a:pt x="405726" y="286943"/>
                  </a:lnTo>
                  <a:lnTo>
                    <a:pt x="406819" y="286943"/>
                  </a:lnTo>
                  <a:lnTo>
                    <a:pt x="406819" y="274243"/>
                  </a:lnTo>
                  <a:lnTo>
                    <a:pt x="406234" y="274243"/>
                  </a:lnTo>
                  <a:lnTo>
                    <a:pt x="406234" y="275513"/>
                  </a:lnTo>
                  <a:lnTo>
                    <a:pt x="371843" y="275513"/>
                  </a:lnTo>
                  <a:lnTo>
                    <a:pt x="371843" y="274243"/>
                  </a:lnTo>
                  <a:lnTo>
                    <a:pt x="371271" y="274243"/>
                  </a:lnTo>
                  <a:lnTo>
                    <a:pt x="371271" y="252653"/>
                  </a:lnTo>
                  <a:lnTo>
                    <a:pt x="372351" y="252653"/>
                  </a:lnTo>
                  <a:lnTo>
                    <a:pt x="372351" y="251383"/>
                  </a:lnTo>
                  <a:lnTo>
                    <a:pt x="405739" y="251383"/>
                  </a:lnTo>
                  <a:lnTo>
                    <a:pt x="405739" y="252653"/>
                  </a:lnTo>
                  <a:lnTo>
                    <a:pt x="406819" y="252653"/>
                  </a:lnTo>
                  <a:lnTo>
                    <a:pt x="406819" y="239953"/>
                  </a:lnTo>
                  <a:lnTo>
                    <a:pt x="358406" y="239953"/>
                  </a:lnTo>
                  <a:lnTo>
                    <a:pt x="358406" y="241223"/>
                  </a:lnTo>
                  <a:lnTo>
                    <a:pt x="358025" y="241223"/>
                  </a:lnTo>
                  <a:lnTo>
                    <a:pt x="358025" y="346633"/>
                  </a:lnTo>
                  <a:lnTo>
                    <a:pt x="358432" y="346633"/>
                  </a:lnTo>
                  <a:lnTo>
                    <a:pt x="358432" y="347903"/>
                  </a:lnTo>
                  <a:lnTo>
                    <a:pt x="464832" y="347903"/>
                  </a:lnTo>
                  <a:lnTo>
                    <a:pt x="464832" y="346633"/>
                  </a:lnTo>
                  <a:lnTo>
                    <a:pt x="465251" y="346633"/>
                  </a:lnTo>
                  <a:lnTo>
                    <a:pt x="465251" y="251383"/>
                  </a:lnTo>
                  <a:lnTo>
                    <a:pt x="465251" y="241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15" name="object 11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19980" y="727584"/>
              <a:ext cx="107269" cy="159511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94403" y="727462"/>
              <a:ext cx="184379" cy="68694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9601695" y="728255"/>
              <a:ext cx="62230" cy="67310"/>
            </a:xfrm>
            <a:custGeom>
              <a:avLst/>
              <a:gdLst/>
              <a:ahLst/>
              <a:cxnLst/>
              <a:rect l="l" t="t" r="r" b="b"/>
              <a:pathLst>
                <a:path w="62229" h="67309">
                  <a:moveTo>
                    <a:pt x="26924" y="0"/>
                  </a:moveTo>
                  <a:lnTo>
                    <a:pt x="0" y="0"/>
                  </a:lnTo>
                  <a:lnTo>
                    <a:pt x="0" y="67119"/>
                  </a:lnTo>
                  <a:lnTo>
                    <a:pt x="26924" y="67119"/>
                  </a:lnTo>
                  <a:lnTo>
                    <a:pt x="26924" y="57912"/>
                  </a:lnTo>
                  <a:lnTo>
                    <a:pt x="11290" y="57912"/>
                  </a:lnTo>
                  <a:lnTo>
                    <a:pt x="11290" y="37515"/>
                  </a:lnTo>
                  <a:lnTo>
                    <a:pt x="22479" y="37515"/>
                  </a:lnTo>
                  <a:lnTo>
                    <a:pt x="22479" y="28409"/>
                  </a:lnTo>
                  <a:lnTo>
                    <a:pt x="11290" y="28409"/>
                  </a:lnTo>
                  <a:lnTo>
                    <a:pt x="11290" y="9207"/>
                  </a:lnTo>
                  <a:lnTo>
                    <a:pt x="26924" y="9207"/>
                  </a:lnTo>
                  <a:lnTo>
                    <a:pt x="26924" y="0"/>
                  </a:lnTo>
                  <a:close/>
                </a:path>
                <a:path w="62229" h="67309">
                  <a:moveTo>
                    <a:pt x="61696" y="0"/>
                  </a:moveTo>
                  <a:lnTo>
                    <a:pt x="31699" y="0"/>
                  </a:lnTo>
                  <a:lnTo>
                    <a:pt x="31699" y="9207"/>
                  </a:lnTo>
                  <a:lnTo>
                    <a:pt x="40995" y="9207"/>
                  </a:lnTo>
                  <a:lnTo>
                    <a:pt x="40995" y="67119"/>
                  </a:lnTo>
                  <a:lnTo>
                    <a:pt x="52374" y="67119"/>
                  </a:lnTo>
                  <a:lnTo>
                    <a:pt x="52374" y="9207"/>
                  </a:lnTo>
                  <a:lnTo>
                    <a:pt x="61696" y="9207"/>
                  </a:lnTo>
                  <a:lnTo>
                    <a:pt x="61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18" name="object 11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96079" y="804814"/>
              <a:ext cx="430696" cy="8048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96073" y="905733"/>
              <a:ext cx="291668" cy="68695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644289" y="443926"/>
            <a:ext cx="530161" cy="525701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250214" y="443926"/>
            <a:ext cx="530156" cy="525703"/>
          </a:xfrm>
          <a:prstGeom prst="rect">
            <a:avLst/>
          </a:prstGeom>
        </p:spPr>
      </p:pic>
      <p:grpSp>
        <p:nvGrpSpPr>
          <p:cNvPr id="122" name="object 122"/>
          <p:cNvGrpSpPr/>
          <p:nvPr/>
        </p:nvGrpSpPr>
        <p:grpSpPr>
          <a:xfrm>
            <a:off x="8856857" y="443926"/>
            <a:ext cx="530369" cy="526473"/>
            <a:chOff x="11821655" y="651090"/>
            <a:chExt cx="777875" cy="772160"/>
          </a:xfrm>
        </p:grpSpPr>
        <p:sp>
          <p:nvSpPr>
            <p:cNvPr id="123" name="object 123"/>
            <p:cNvSpPr/>
            <p:nvPr/>
          </p:nvSpPr>
          <p:spPr>
            <a:xfrm>
              <a:off x="11821655" y="651090"/>
              <a:ext cx="777875" cy="772160"/>
            </a:xfrm>
            <a:custGeom>
              <a:avLst/>
              <a:gdLst/>
              <a:ahLst/>
              <a:cxnLst/>
              <a:rect l="l" t="t" r="r" b="b"/>
              <a:pathLst>
                <a:path w="777875" h="772160">
                  <a:moveTo>
                    <a:pt x="0" y="772096"/>
                  </a:moveTo>
                  <a:lnTo>
                    <a:pt x="777570" y="772096"/>
                  </a:lnTo>
                  <a:lnTo>
                    <a:pt x="777570" y="0"/>
                  </a:lnTo>
                  <a:lnTo>
                    <a:pt x="0" y="0"/>
                  </a:lnTo>
                  <a:lnTo>
                    <a:pt x="0" y="772096"/>
                  </a:lnTo>
                  <a:close/>
                </a:path>
              </a:pathLst>
            </a:custGeom>
            <a:solidFill>
              <a:srgbClr val="0A7DBB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11995506" y="982573"/>
              <a:ext cx="416559" cy="362585"/>
            </a:xfrm>
            <a:custGeom>
              <a:avLst/>
              <a:gdLst/>
              <a:ahLst/>
              <a:cxnLst/>
              <a:rect l="l" t="t" r="r" b="b"/>
              <a:pathLst>
                <a:path w="416559" h="362584">
                  <a:moveTo>
                    <a:pt x="412851" y="14655"/>
                  </a:moveTo>
                  <a:lnTo>
                    <a:pt x="411759" y="13487"/>
                  </a:lnTo>
                  <a:lnTo>
                    <a:pt x="409829" y="13601"/>
                  </a:lnTo>
                  <a:lnTo>
                    <a:pt x="408571" y="14274"/>
                  </a:lnTo>
                  <a:lnTo>
                    <a:pt x="394182" y="20091"/>
                  </a:lnTo>
                  <a:lnTo>
                    <a:pt x="372452" y="23660"/>
                  </a:lnTo>
                  <a:lnTo>
                    <a:pt x="346290" y="19291"/>
                  </a:lnTo>
                  <a:lnTo>
                    <a:pt x="317919" y="622"/>
                  </a:lnTo>
                  <a:lnTo>
                    <a:pt x="316903" y="0"/>
                  </a:lnTo>
                  <a:lnTo>
                    <a:pt x="315188" y="342"/>
                  </a:lnTo>
                  <a:lnTo>
                    <a:pt x="314464" y="1143"/>
                  </a:lnTo>
                  <a:lnTo>
                    <a:pt x="299643" y="10871"/>
                  </a:lnTo>
                  <a:lnTo>
                    <a:pt x="274307" y="20713"/>
                  </a:lnTo>
                  <a:lnTo>
                    <a:pt x="242658" y="20929"/>
                  </a:lnTo>
                  <a:lnTo>
                    <a:pt x="208876" y="1765"/>
                  </a:lnTo>
                  <a:lnTo>
                    <a:pt x="207759" y="685"/>
                  </a:lnTo>
                  <a:lnTo>
                    <a:pt x="207124" y="342"/>
                  </a:lnTo>
                  <a:lnTo>
                    <a:pt x="205765" y="342"/>
                  </a:lnTo>
                  <a:lnTo>
                    <a:pt x="203987" y="1765"/>
                  </a:lnTo>
                  <a:lnTo>
                    <a:pt x="170218" y="20929"/>
                  </a:lnTo>
                  <a:lnTo>
                    <a:pt x="138557" y="20713"/>
                  </a:lnTo>
                  <a:lnTo>
                    <a:pt x="113220" y="10871"/>
                  </a:lnTo>
                  <a:lnTo>
                    <a:pt x="98386" y="1143"/>
                  </a:lnTo>
                  <a:lnTo>
                    <a:pt x="97675" y="342"/>
                  </a:lnTo>
                  <a:lnTo>
                    <a:pt x="95986" y="0"/>
                  </a:lnTo>
                  <a:lnTo>
                    <a:pt x="95300" y="228"/>
                  </a:lnTo>
                  <a:lnTo>
                    <a:pt x="94221" y="1282"/>
                  </a:lnTo>
                  <a:lnTo>
                    <a:pt x="66573" y="19291"/>
                  </a:lnTo>
                  <a:lnTo>
                    <a:pt x="40424" y="23660"/>
                  </a:lnTo>
                  <a:lnTo>
                    <a:pt x="18694" y="20091"/>
                  </a:lnTo>
                  <a:lnTo>
                    <a:pt x="3009" y="13601"/>
                  </a:lnTo>
                  <a:lnTo>
                    <a:pt x="1143" y="13487"/>
                  </a:lnTo>
                  <a:lnTo>
                    <a:pt x="0" y="14655"/>
                  </a:lnTo>
                  <a:lnTo>
                    <a:pt x="0" y="34798"/>
                  </a:lnTo>
                  <a:lnTo>
                    <a:pt x="292" y="35458"/>
                  </a:lnTo>
                  <a:lnTo>
                    <a:pt x="749" y="35902"/>
                  </a:lnTo>
                  <a:lnTo>
                    <a:pt x="31597" y="52082"/>
                  </a:lnTo>
                  <a:lnTo>
                    <a:pt x="58915" y="50101"/>
                  </a:lnTo>
                  <a:lnTo>
                    <a:pt x="80048" y="39281"/>
                  </a:lnTo>
                  <a:lnTo>
                    <a:pt x="93395" y="27927"/>
                  </a:lnTo>
                  <a:lnTo>
                    <a:pt x="95008" y="27724"/>
                  </a:lnTo>
                  <a:lnTo>
                    <a:pt x="95643" y="27978"/>
                  </a:lnTo>
                  <a:lnTo>
                    <a:pt x="96075" y="28422"/>
                  </a:lnTo>
                  <a:lnTo>
                    <a:pt x="131787" y="49580"/>
                  </a:lnTo>
                  <a:lnTo>
                    <a:pt x="164325" y="49466"/>
                  </a:lnTo>
                  <a:lnTo>
                    <a:pt x="189865" y="38887"/>
                  </a:lnTo>
                  <a:lnTo>
                    <a:pt x="204457" y="28536"/>
                  </a:lnTo>
                  <a:lnTo>
                    <a:pt x="205765" y="27419"/>
                  </a:lnTo>
                  <a:lnTo>
                    <a:pt x="207416" y="27571"/>
                  </a:lnTo>
                  <a:lnTo>
                    <a:pt x="208445" y="28536"/>
                  </a:lnTo>
                  <a:lnTo>
                    <a:pt x="223037" y="38887"/>
                  </a:lnTo>
                  <a:lnTo>
                    <a:pt x="248564" y="49466"/>
                  </a:lnTo>
                  <a:lnTo>
                    <a:pt x="281101" y="49580"/>
                  </a:lnTo>
                  <a:lnTo>
                    <a:pt x="316687" y="28536"/>
                  </a:lnTo>
                  <a:lnTo>
                    <a:pt x="317220" y="27978"/>
                  </a:lnTo>
                  <a:lnTo>
                    <a:pt x="317804" y="27724"/>
                  </a:lnTo>
                  <a:lnTo>
                    <a:pt x="318998" y="27724"/>
                  </a:lnTo>
                  <a:lnTo>
                    <a:pt x="332828" y="39281"/>
                  </a:lnTo>
                  <a:lnTo>
                    <a:pt x="353949" y="50101"/>
                  </a:lnTo>
                  <a:lnTo>
                    <a:pt x="381279" y="52082"/>
                  </a:lnTo>
                  <a:lnTo>
                    <a:pt x="412127" y="35902"/>
                  </a:lnTo>
                  <a:lnTo>
                    <a:pt x="412851" y="34798"/>
                  </a:lnTo>
                  <a:lnTo>
                    <a:pt x="412851" y="14655"/>
                  </a:lnTo>
                  <a:close/>
                </a:path>
                <a:path w="416559" h="362584">
                  <a:moveTo>
                    <a:pt x="412889" y="79933"/>
                  </a:moveTo>
                  <a:lnTo>
                    <a:pt x="411759" y="78790"/>
                  </a:lnTo>
                  <a:lnTo>
                    <a:pt x="409854" y="78892"/>
                  </a:lnTo>
                  <a:lnTo>
                    <a:pt x="394182" y="85356"/>
                  </a:lnTo>
                  <a:lnTo>
                    <a:pt x="372452" y="88925"/>
                  </a:lnTo>
                  <a:lnTo>
                    <a:pt x="346303" y="84556"/>
                  </a:lnTo>
                  <a:lnTo>
                    <a:pt x="316928" y="65278"/>
                  </a:lnTo>
                  <a:lnTo>
                    <a:pt x="315201" y="65620"/>
                  </a:lnTo>
                  <a:lnTo>
                    <a:pt x="314490" y="66433"/>
                  </a:lnTo>
                  <a:lnTo>
                    <a:pt x="299643" y="76161"/>
                  </a:lnTo>
                  <a:lnTo>
                    <a:pt x="274307" y="86017"/>
                  </a:lnTo>
                  <a:lnTo>
                    <a:pt x="242658" y="86233"/>
                  </a:lnTo>
                  <a:lnTo>
                    <a:pt x="208876" y="67056"/>
                  </a:lnTo>
                  <a:lnTo>
                    <a:pt x="207772" y="65925"/>
                  </a:lnTo>
                  <a:lnTo>
                    <a:pt x="207124" y="65671"/>
                  </a:lnTo>
                  <a:lnTo>
                    <a:pt x="205765" y="65671"/>
                  </a:lnTo>
                  <a:lnTo>
                    <a:pt x="205117" y="65925"/>
                  </a:lnTo>
                  <a:lnTo>
                    <a:pt x="203987" y="67056"/>
                  </a:lnTo>
                  <a:lnTo>
                    <a:pt x="170205" y="86233"/>
                  </a:lnTo>
                  <a:lnTo>
                    <a:pt x="138557" y="86017"/>
                  </a:lnTo>
                  <a:lnTo>
                    <a:pt x="113220" y="76161"/>
                  </a:lnTo>
                  <a:lnTo>
                    <a:pt x="98399" y="66433"/>
                  </a:lnTo>
                  <a:lnTo>
                    <a:pt x="97688" y="65620"/>
                  </a:lnTo>
                  <a:lnTo>
                    <a:pt x="95643" y="65341"/>
                  </a:lnTo>
                  <a:lnTo>
                    <a:pt x="94221" y="66573"/>
                  </a:lnTo>
                  <a:lnTo>
                    <a:pt x="66560" y="84556"/>
                  </a:lnTo>
                  <a:lnTo>
                    <a:pt x="40424" y="88925"/>
                  </a:lnTo>
                  <a:lnTo>
                    <a:pt x="18694" y="85356"/>
                  </a:lnTo>
                  <a:lnTo>
                    <a:pt x="2552" y="78790"/>
                  </a:lnTo>
                  <a:lnTo>
                    <a:pt x="1143" y="78790"/>
                  </a:lnTo>
                  <a:lnTo>
                    <a:pt x="25" y="79933"/>
                  </a:lnTo>
                  <a:lnTo>
                    <a:pt x="25" y="100101"/>
                  </a:lnTo>
                  <a:lnTo>
                    <a:pt x="749" y="101168"/>
                  </a:lnTo>
                  <a:lnTo>
                    <a:pt x="31584" y="117373"/>
                  </a:lnTo>
                  <a:lnTo>
                    <a:pt x="58915" y="115404"/>
                  </a:lnTo>
                  <a:lnTo>
                    <a:pt x="80048" y="104571"/>
                  </a:lnTo>
                  <a:lnTo>
                    <a:pt x="92329" y="94208"/>
                  </a:lnTo>
                  <a:lnTo>
                    <a:pt x="93865" y="93014"/>
                  </a:lnTo>
                  <a:lnTo>
                    <a:pt x="95034" y="93014"/>
                  </a:lnTo>
                  <a:lnTo>
                    <a:pt x="131775" y="114858"/>
                  </a:lnTo>
                  <a:lnTo>
                    <a:pt x="164312" y="114731"/>
                  </a:lnTo>
                  <a:lnTo>
                    <a:pt x="189852" y="104178"/>
                  </a:lnTo>
                  <a:lnTo>
                    <a:pt x="204457" y="93840"/>
                  </a:lnTo>
                  <a:lnTo>
                    <a:pt x="205765" y="92722"/>
                  </a:lnTo>
                  <a:lnTo>
                    <a:pt x="207441" y="92837"/>
                  </a:lnTo>
                  <a:lnTo>
                    <a:pt x="208457" y="93840"/>
                  </a:lnTo>
                  <a:lnTo>
                    <a:pt x="223037" y="104178"/>
                  </a:lnTo>
                  <a:lnTo>
                    <a:pt x="248564" y="114731"/>
                  </a:lnTo>
                  <a:lnTo>
                    <a:pt x="281089" y="114858"/>
                  </a:lnTo>
                  <a:lnTo>
                    <a:pt x="316699" y="93840"/>
                  </a:lnTo>
                  <a:lnTo>
                    <a:pt x="317830" y="93014"/>
                  </a:lnTo>
                  <a:lnTo>
                    <a:pt x="319011" y="93014"/>
                  </a:lnTo>
                  <a:lnTo>
                    <a:pt x="332828" y="104571"/>
                  </a:lnTo>
                  <a:lnTo>
                    <a:pt x="353949" y="115404"/>
                  </a:lnTo>
                  <a:lnTo>
                    <a:pt x="381279" y="117373"/>
                  </a:lnTo>
                  <a:lnTo>
                    <a:pt x="412140" y="101168"/>
                  </a:lnTo>
                  <a:lnTo>
                    <a:pt x="412889" y="100101"/>
                  </a:lnTo>
                  <a:lnTo>
                    <a:pt x="412889" y="79933"/>
                  </a:lnTo>
                  <a:close/>
                </a:path>
                <a:path w="416559" h="362584">
                  <a:moveTo>
                    <a:pt x="416090" y="265417"/>
                  </a:moveTo>
                  <a:lnTo>
                    <a:pt x="377634" y="222770"/>
                  </a:lnTo>
                  <a:lnTo>
                    <a:pt x="364566" y="210375"/>
                  </a:lnTo>
                  <a:lnTo>
                    <a:pt x="329768" y="189115"/>
                  </a:lnTo>
                  <a:lnTo>
                    <a:pt x="329768" y="249072"/>
                  </a:lnTo>
                  <a:lnTo>
                    <a:pt x="327761" y="259321"/>
                  </a:lnTo>
                  <a:lnTo>
                    <a:pt x="322287" y="267690"/>
                  </a:lnTo>
                  <a:lnTo>
                    <a:pt x="314159" y="273329"/>
                  </a:lnTo>
                  <a:lnTo>
                    <a:pt x="304177" y="275399"/>
                  </a:lnTo>
                  <a:lnTo>
                    <a:pt x="294233" y="273329"/>
                  </a:lnTo>
                  <a:lnTo>
                    <a:pt x="286105" y="267690"/>
                  </a:lnTo>
                  <a:lnTo>
                    <a:pt x="280619" y="259321"/>
                  </a:lnTo>
                  <a:lnTo>
                    <a:pt x="278612" y="249072"/>
                  </a:lnTo>
                  <a:lnTo>
                    <a:pt x="280619" y="238836"/>
                  </a:lnTo>
                  <a:lnTo>
                    <a:pt x="280720" y="238696"/>
                  </a:lnTo>
                  <a:lnTo>
                    <a:pt x="286105" y="230479"/>
                  </a:lnTo>
                  <a:lnTo>
                    <a:pt x="294233" y="224840"/>
                  </a:lnTo>
                  <a:lnTo>
                    <a:pt x="304177" y="222770"/>
                  </a:lnTo>
                  <a:lnTo>
                    <a:pt x="314159" y="224840"/>
                  </a:lnTo>
                  <a:lnTo>
                    <a:pt x="322287" y="230479"/>
                  </a:lnTo>
                  <a:lnTo>
                    <a:pt x="327761" y="238836"/>
                  </a:lnTo>
                  <a:lnTo>
                    <a:pt x="329768" y="249072"/>
                  </a:lnTo>
                  <a:lnTo>
                    <a:pt x="329768" y="189115"/>
                  </a:lnTo>
                  <a:lnTo>
                    <a:pt x="316026" y="180708"/>
                  </a:lnTo>
                  <a:lnTo>
                    <a:pt x="255485" y="167690"/>
                  </a:lnTo>
                  <a:lnTo>
                    <a:pt x="198805" y="178790"/>
                  </a:lnTo>
                  <a:lnTo>
                    <a:pt x="148247" y="203200"/>
                  </a:lnTo>
                  <a:lnTo>
                    <a:pt x="111963" y="227609"/>
                  </a:lnTo>
                  <a:lnTo>
                    <a:pt x="98056" y="238696"/>
                  </a:lnTo>
                  <a:lnTo>
                    <a:pt x="79413" y="201383"/>
                  </a:lnTo>
                  <a:lnTo>
                    <a:pt x="63512" y="181597"/>
                  </a:lnTo>
                  <a:lnTo>
                    <a:pt x="41605" y="172720"/>
                  </a:lnTo>
                  <a:lnTo>
                    <a:pt x="4978" y="168122"/>
                  </a:lnTo>
                  <a:lnTo>
                    <a:pt x="4597" y="168122"/>
                  </a:lnTo>
                  <a:lnTo>
                    <a:pt x="4216" y="168046"/>
                  </a:lnTo>
                  <a:lnTo>
                    <a:pt x="3416" y="168046"/>
                  </a:lnTo>
                  <a:lnTo>
                    <a:pt x="2120" y="168122"/>
                  </a:lnTo>
                  <a:lnTo>
                    <a:pt x="876" y="169418"/>
                  </a:lnTo>
                  <a:lnTo>
                    <a:pt x="1028" y="170586"/>
                  </a:lnTo>
                  <a:lnTo>
                    <a:pt x="1206" y="171716"/>
                  </a:lnTo>
                  <a:lnTo>
                    <a:pt x="2019" y="172935"/>
                  </a:lnTo>
                  <a:lnTo>
                    <a:pt x="9880" y="187642"/>
                  </a:lnTo>
                  <a:lnTo>
                    <a:pt x="19342" y="209473"/>
                  </a:lnTo>
                  <a:lnTo>
                    <a:pt x="27292" y="236067"/>
                  </a:lnTo>
                  <a:lnTo>
                    <a:pt x="30416" y="263131"/>
                  </a:lnTo>
                  <a:lnTo>
                    <a:pt x="30518" y="266026"/>
                  </a:lnTo>
                  <a:lnTo>
                    <a:pt x="27279" y="294093"/>
                  </a:lnTo>
                  <a:lnTo>
                    <a:pt x="19291" y="320763"/>
                  </a:lnTo>
                  <a:lnTo>
                    <a:pt x="9817" y="342633"/>
                  </a:lnTo>
                  <a:lnTo>
                    <a:pt x="1968" y="357301"/>
                  </a:lnTo>
                  <a:lnTo>
                    <a:pt x="1181" y="358584"/>
                  </a:lnTo>
                  <a:lnTo>
                    <a:pt x="1028" y="359003"/>
                  </a:lnTo>
                  <a:lnTo>
                    <a:pt x="1028" y="360883"/>
                  </a:lnTo>
                  <a:lnTo>
                    <a:pt x="2044" y="361950"/>
                  </a:lnTo>
                  <a:lnTo>
                    <a:pt x="3340" y="362064"/>
                  </a:lnTo>
                  <a:lnTo>
                    <a:pt x="4013" y="362013"/>
                  </a:lnTo>
                  <a:lnTo>
                    <a:pt x="4445" y="362013"/>
                  </a:lnTo>
                  <a:lnTo>
                    <a:pt x="45720" y="348386"/>
                  </a:lnTo>
                  <a:lnTo>
                    <a:pt x="74891" y="324396"/>
                  </a:lnTo>
                  <a:lnTo>
                    <a:pt x="92290" y="301536"/>
                  </a:lnTo>
                  <a:lnTo>
                    <a:pt x="98056" y="291350"/>
                  </a:lnTo>
                  <a:lnTo>
                    <a:pt x="146291" y="332397"/>
                  </a:lnTo>
                  <a:lnTo>
                    <a:pt x="178765" y="353479"/>
                  </a:lnTo>
                  <a:lnTo>
                    <a:pt x="210248" y="361251"/>
                  </a:lnTo>
                  <a:lnTo>
                    <a:pt x="255485" y="362356"/>
                  </a:lnTo>
                  <a:lnTo>
                    <a:pt x="316026" y="349338"/>
                  </a:lnTo>
                  <a:lnTo>
                    <a:pt x="364566" y="319684"/>
                  </a:lnTo>
                  <a:lnTo>
                    <a:pt x="394436" y="291350"/>
                  </a:lnTo>
                  <a:lnTo>
                    <a:pt x="398487" y="287515"/>
                  </a:lnTo>
                  <a:lnTo>
                    <a:pt x="408330" y="275399"/>
                  </a:lnTo>
                  <a:lnTo>
                    <a:pt x="415201" y="266941"/>
                  </a:lnTo>
                  <a:lnTo>
                    <a:pt x="415874" y="266026"/>
                  </a:lnTo>
                  <a:lnTo>
                    <a:pt x="416090" y="2654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25" name="object 12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876046" y="735055"/>
              <a:ext cx="134599" cy="15949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071667" y="735114"/>
              <a:ext cx="84731" cy="6712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071568" y="828414"/>
              <a:ext cx="305621" cy="76415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9463504" y="443926"/>
            <a:ext cx="530369" cy="526473"/>
            <a:chOff x="12711404" y="651090"/>
            <a:chExt cx="777875" cy="772160"/>
          </a:xfrm>
        </p:grpSpPr>
        <p:sp>
          <p:nvSpPr>
            <p:cNvPr id="129" name="object 129"/>
            <p:cNvSpPr/>
            <p:nvPr/>
          </p:nvSpPr>
          <p:spPr>
            <a:xfrm>
              <a:off x="12711404" y="651090"/>
              <a:ext cx="777875" cy="772160"/>
            </a:xfrm>
            <a:custGeom>
              <a:avLst/>
              <a:gdLst/>
              <a:ahLst/>
              <a:cxnLst/>
              <a:rect l="l" t="t" r="r" b="b"/>
              <a:pathLst>
                <a:path w="777875" h="772160">
                  <a:moveTo>
                    <a:pt x="0" y="772096"/>
                  </a:moveTo>
                  <a:lnTo>
                    <a:pt x="777570" y="772096"/>
                  </a:lnTo>
                  <a:lnTo>
                    <a:pt x="777570" y="0"/>
                  </a:lnTo>
                  <a:lnTo>
                    <a:pt x="0" y="0"/>
                  </a:lnTo>
                  <a:lnTo>
                    <a:pt x="0" y="772096"/>
                  </a:lnTo>
                  <a:close/>
                </a:path>
              </a:pathLst>
            </a:custGeom>
            <a:solidFill>
              <a:srgbClr val="40AE49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12925501" y="1102042"/>
              <a:ext cx="387985" cy="235585"/>
            </a:xfrm>
            <a:custGeom>
              <a:avLst/>
              <a:gdLst/>
              <a:ahLst/>
              <a:cxnLst/>
              <a:rect l="l" t="t" r="r" b="b"/>
              <a:pathLst>
                <a:path w="387984" h="235584">
                  <a:moveTo>
                    <a:pt x="131648" y="77089"/>
                  </a:moveTo>
                  <a:lnTo>
                    <a:pt x="130873" y="76301"/>
                  </a:lnTo>
                  <a:lnTo>
                    <a:pt x="129908" y="76301"/>
                  </a:lnTo>
                  <a:lnTo>
                    <a:pt x="105625" y="76301"/>
                  </a:lnTo>
                  <a:lnTo>
                    <a:pt x="104838" y="77089"/>
                  </a:lnTo>
                  <a:lnTo>
                    <a:pt x="104838" y="136626"/>
                  </a:lnTo>
                  <a:lnTo>
                    <a:pt x="105625" y="137401"/>
                  </a:lnTo>
                  <a:lnTo>
                    <a:pt x="130873" y="137401"/>
                  </a:lnTo>
                  <a:lnTo>
                    <a:pt x="131648" y="136626"/>
                  </a:lnTo>
                  <a:lnTo>
                    <a:pt x="131648" y="77089"/>
                  </a:lnTo>
                  <a:close/>
                </a:path>
                <a:path w="387984" h="235584">
                  <a:moveTo>
                    <a:pt x="378206" y="14973"/>
                  </a:moveTo>
                  <a:lnTo>
                    <a:pt x="345960" y="0"/>
                  </a:lnTo>
                  <a:lnTo>
                    <a:pt x="334949" y="1409"/>
                  </a:lnTo>
                  <a:lnTo>
                    <a:pt x="325424" y="4800"/>
                  </a:lnTo>
                  <a:lnTo>
                    <a:pt x="317881" y="8928"/>
                  </a:lnTo>
                  <a:lnTo>
                    <a:pt x="312788" y="12547"/>
                  </a:lnTo>
                  <a:lnTo>
                    <a:pt x="307771" y="9004"/>
                  </a:lnTo>
                  <a:lnTo>
                    <a:pt x="300240" y="4876"/>
                  </a:lnTo>
                  <a:lnTo>
                    <a:pt x="290664" y="1447"/>
                  </a:lnTo>
                  <a:lnTo>
                    <a:pt x="279552" y="25"/>
                  </a:lnTo>
                  <a:lnTo>
                    <a:pt x="271335" y="850"/>
                  </a:lnTo>
                  <a:lnTo>
                    <a:pt x="263436" y="3314"/>
                  </a:lnTo>
                  <a:lnTo>
                    <a:pt x="255879" y="7416"/>
                  </a:lnTo>
                  <a:lnTo>
                    <a:pt x="248056" y="13754"/>
                  </a:lnTo>
                  <a:lnTo>
                    <a:pt x="247688" y="14617"/>
                  </a:lnTo>
                  <a:lnTo>
                    <a:pt x="247688" y="18669"/>
                  </a:lnTo>
                  <a:lnTo>
                    <a:pt x="248031" y="19634"/>
                  </a:lnTo>
                  <a:lnTo>
                    <a:pt x="249618" y="20904"/>
                  </a:lnTo>
                  <a:lnTo>
                    <a:pt x="250494" y="21132"/>
                  </a:lnTo>
                  <a:lnTo>
                    <a:pt x="252907" y="20459"/>
                  </a:lnTo>
                  <a:lnTo>
                    <a:pt x="256133" y="18135"/>
                  </a:lnTo>
                  <a:lnTo>
                    <a:pt x="261645" y="16294"/>
                  </a:lnTo>
                  <a:lnTo>
                    <a:pt x="269506" y="16294"/>
                  </a:lnTo>
                  <a:lnTo>
                    <a:pt x="276961" y="16852"/>
                  </a:lnTo>
                  <a:lnTo>
                    <a:pt x="286562" y="19189"/>
                  </a:lnTo>
                  <a:lnTo>
                    <a:pt x="297548" y="24206"/>
                  </a:lnTo>
                  <a:lnTo>
                    <a:pt x="309448" y="33197"/>
                  </a:lnTo>
                  <a:lnTo>
                    <a:pt x="310311" y="34086"/>
                  </a:lnTo>
                  <a:lnTo>
                    <a:pt x="311505" y="34582"/>
                  </a:lnTo>
                  <a:lnTo>
                    <a:pt x="313994" y="34582"/>
                  </a:lnTo>
                  <a:lnTo>
                    <a:pt x="315252" y="34074"/>
                  </a:lnTo>
                  <a:lnTo>
                    <a:pt x="316357" y="32905"/>
                  </a:lnTo>
                  <a:lnTo>
                    <a:pt x="327964" y="24218"/>
                  </a:lnTo>
                  <a:lnTo>
                    <a:pt x="338950" y="19189"/>
                  </a:lnTo>
                  <a:lnTo>
                    <a:pt x="348551" y="16852"/>
                  </a:lnTo>
                  <a:lnTo>
                    <a:pt x="355981" y="16294"/>
                  </a:lnTo>
                  <a:lnTo>
                    <a:pt x="363905" y="16294"/>
                  </a:lnTo>
                  <a:lnTo>
                    <a:pt x="369392" y="18135"/>
                  </a:lnTo>
                  <a:lnTo>
                    <a:pt x="372643" y="20472"/>
                  </a:lnTo>
                  <a:lnTo>
                    <a:pt x="374853" y="21094"/>
                  </a:lnTo>
                  <a:lnTo>
                    <a:pt x="377202" y="20459"/>
                  </a:lnTo>
                  <a:lnTo>
                    <a:pt x="378206" y="19189"/>
                  </a:lnTo>
                  <a:lnTo>
                    <a:pt x="378206" y="14973"/>
                  </a:lnTo>
                  <a:close/>
                </a:path>
                <a:path w="387984" h="235584">
                  <a:moveTo>
                    <a:pt x="387654" y="210083"/>
                  </a:moveTo>
                  <a:lnTo>
                    <a:pt x="387502" y="210083"/>
                  </a:lnTo>
                  <a:lnTo>
                    <a:pt x="387502" y="208813"/>
                  </a:lnTo>
                  <a:lnTo>
                    <a:pt x="139" y="208813"/>
                  </a:lnTo>
                  <a:lnTo>
                    <a:pt x="139" y="210083"/>
                  </a:lnTo>
                  <a:lnTo>
                    <a:pt x="0" y="210083"/>
                  </a:lnTo>
                  <a:lnTo>
                    <a:pt x="0" y="235483"/>
                  </a:lnTo>
                  <a:lnTo>
                    <a:pt x="387654" y="235483"/>
                  </a:lnTo>
                  <a:lnTo>
                    <a:pt x="387654" y="210083"/>
                  </a:lnTo>
                  <a:close/>
                </a:path>
                <a:path w="387984" h="235584">
                  <a:moveTo>
                    <a:pt x="387654" y="163410"/>
                  </a:moveTo>
                  <a:lnTo>
                    <a:pt x="387464" y="163410"/>
                  </a:lnTo>
                  <a:lnTo>
                    <a:pt x="387464" y="162140"/>
                  </a:lnTo>
                  <a:lnTo>
                    <a:pt x="177" y="162140"/>
                  </a:lnTo>
                  <a:lnTo>
                    <a:pt x="177" y="163410"/>
                  </a:lnTo>
                  <a:lnTo>
                    <a:pt x="0" y="163410"/>
                  </a:lnTo>
                  <a:lnTo>
                    <a:pt x="0" y="188810"/>
                  </a:lnTo>
                  <a:lnTo>
                    <a:pt x="387654" y="188810"/>
                  </a:lnTo>
                  <a:lnTo>
                    <a:pt x="387654" y="1634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31" name="object 13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938906" y="957832"/>
              <a:ext cx="356186" cy="205308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778634" y="709700"/>
              <a:ext cx="137134" cy="16137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979792" y="710084"/>
              <a:ext cx="87240" cy="6712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980188" y="803377"/>
              <a:ext cx="312242" cy="68694"/>
            </a:xfrm>
            <a:prstGeom prst="rect">
              <a:avLst/>
            </a:prstGeom>
          </p:spPr>
        </p:pic>
      </p:grpSp>
      <p:pic>
        <p:nvPicPr>
          <p:cNvPr id="135" name="object 13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070142" y="443926"/>
            <a:ext cx="530161" cy="526429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676790" y="443926"/>
            <a:ext cx="540855" cy="532413"/>
          </a:xfrm>
          <a:prstGeom prst="rect">
            <a:avLst/>
          </a:prstGeom>
        </p:spPr>
      </p:pic>
      <p:sp>
        <p:nvSpPr>
          <p:cNvPr id="137" name="object 137"/>
          <p:cNvSpPr txBox="1"/>
          <p:nvPr/>
        </p:nvSpPr>
        <p:spPr>
          <a:xfrm>
            <a:off x="3042606" y="2438620"/>
            <a:ext cx="4065876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2684009" defTabSz="609585">
              <a:spcBef>
                <a:spcPts val="68"/>
              </a:spcBef>
            </a:pPr>
            <a:r>
              <a:rPr sz="751" spc="-27" dirty="0">
                <a:solidFill>
                  <a:srgbClr val="00568B"/>
                </a:solidFill>
                <a:latin typeface="Arial Black"/>
                <a:cs typeface="Arial Black"/>
              </a:rPr>
              <a:t>TRANSITION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878985" y="1989625"/>
            <a:ext cx="10388744" cy="755939"/>
            <a:chOff x="120777" y="2918117"/>
            <a:chExt cx="15236825" cy="1108710"/>
          </a:xfrm>
        </p:grpSpPr>
        <p:sp>
          <p:nvSpPr>
            <p:cNvPr id="139" name="object 139"/>
            <p:cNvSpPr/>
            <p:nvPr/>
          </p:nvSpPr>
          <p:spPr>
            <a:xfrm>
              <a:off x="6386569" y="3437102"/>
              <a:ext cx="342900" cy="589915"/>
            </a:xfrm>
            <a:custGeom>
              <a:avLst/>
              <a:gdLst/>
              <a:ahLst/>
              <a:cxnLst/>
              <a:rect l="l" t="t" r="r" b="b"/>
              <a:pathLst>
                <a:path w="342900" h="589914">
                  <a:moveTo>
                    <a:pt x="1117" y="0"/>
                  </a:moveTo>
                  <a:lnTo>
                    <a:pt x="0" y="392404"/>
                  </a:lnTo>
                  <a:lnTo>
                    <a:pt x="341503" y="589572"/>
                  </a:lnTo>
                  <a:lnTo>
                    <a:pt x="342620" y="19716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F99D27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6728079" y="3437103"/>
              <a:ext cx="340995" cy="589915"/>
            </a:xfrm>
            <a:custGeom>
              <a:avLst/>
              <a:gdLst/>
              <a:ahLst/>
              <a:cxnLst/>
              <a:rect l="l" t="t" r="r" b="b"/>
              <a:pathLst>
                <a:path w="340995" h="589914">
                  <a:moveTo>
                    <a:pt x="340385" y="0"/>
                  </a:moveTo>
                  <a:lnTo>
                    <a:pt x="1104" y="197167"/>
                  </a:lnTo>
                  <a:lnTo>
                    <a:pt x="0" y="589572"/>
                  </a:lnTo>
                  <a:lnTo>
                    <a:pt x="339267" y="392404"/>
                  </a:lnTo>
                  <a:lnTo>
                    <a:pt x="340385" y="0"/>
                  </a:lnTo>
                  <a:close/>
                </a:path>
              </a:pathLst>
            </a:custGeom>
            <a:solidFill>
              <a:srgbClr val="EF4429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6387685" y="3239936"/>
              <a:ext cx="681355" cy="394335"/>
            </a:xfrm>
            <a:custGeom>
              <a:avLst/>
              <a:gdLst/>
              <a:ahLst/>
              <a:cxnLst/>
              <a:rect l="l" t="t" r="r" b="b"/>
              <a:pathLst>
                <a:path w="681354" h="394335">
                  <a:moveTo>
                    <a:pt x="339280" y="0"/>
                  </a:moveTo>
                  <a:lnTo>
                    <a:pt x="0" y="197167"/>
                  </a:lnTo>
                  <a:lnTo>
                    <a:pt x="341502" y="394335"/>
                  </a:lnTo>
                  <a:lnTo>
                    <a:pt x="680770" y="197167"/>
                  </a:lnTo>
                  <a:lnTo>
                    <a:pt x="339280" y="0"/>
                  </a:lnTo>
                  <a:close/>
                </a:path>
              </a:pathLst>
            </a:custGeom>
            <a:solidFill>
              <a:srgbClr val="F37027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42" name="object 14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95192" y="3618477"/>
              <a:ext cx="210997" cy="219788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0777" y="2918116"/>
              <a:ext cx="15236825" cy="118745"/>
            </a:xfrm>
            <a:custGeom>
              <a:avLst/>
              <a:gdLst/>
              <a:ahLst/>
              <a:cxnLst/>
              <a:rect l="l" t="t" r="r" b="b"/>
              <a:pathLst>
                <a:path w="15236825" h="118744">
                  <a:moveTo>
                    <a:pt x="171450" y="0"/>
                  </a:moveTo>
                  <a:lnTo>
                    <a:pt x="0" y="0"/>
                  </a:lnTo>
                  <a:lnTo>
                    <a:pt x="0" y="118592"/>
                  </a:lnTo>
                  <a:lnTo>
                    <a:pt x="171450" y="118592"/>
                  </a:lnTo>
                  <a:lnTo>
                    <a:pt x="171450" y="0"/>
                  </a:lnTo>
                  <a:close/>
                </a:path>
                <a:path w="15236825" h="118744">
                  <a:moveTo>
                    <a:pt x="15236584" y="0"/>
                  </a:moveTo>
                  <a:lnTo>
                    <a:pt x="15136851" y="0"/>
                  </a:lnTo>
                  <a:lnTo>
                    <a:pt x="15136851" y="118592"/>
                  </a:lnTo>
                  <a:lnTo>
                    <a:pt x="15236584" y="118592"/>
                  </a:lnTo>
                  <a:lnTo>
                    <a:pt x="15236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585"/>
              <a:endParaRPr sz="122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975407" y="255086"/>
            <a:ext cx="2958253" cy="12428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60" defTabSz="609585">
              <a:spcBef>
                <a:spcPts val="68"/>
              </a:spcBef>
            </a:pPr>
            <a:r>
              <a:rPr sz="751" spc="-109" dirty="0">
                <a:solidFill>
                  <a:srgbClr val="00568B"/>
                </a:solidFill>
                <a:latin typeface="Arial Black"/>
                <a:cs typeface="Arial Black"/>
              </a:rPr>
              <a:t>LES</a:t>
            </a:r>
            <a:r>
              <a:rPr sz="751" spc="-27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96" dirty="0">
                <a:solidFill>
                  <a:srgbClr val="00568B"/>
                </a:solidFill>
                <a:latin typeface="Arial Black"/>
                <a:cs typeface="Arial Black"/>
              </a:rPr>
              <a:t>OBJECTIFS</a:t>
            </a:r>
            <a:r>
              <a:rPr sz="751" spc="-27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81" dirty="0">
                <a:solidFill>
                  <a:srgbClr val="00568B"/>
                </a:solidFill>
                <a:latin typeface="Arial Black"/>
                <a:cs typeface="Arial Black"/>
              </a:rPr>
              <a:t>DE</a:t>
            </a:r>
            <a:r>
              <a:rPr sz="751" spc="-27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96" dirty="0">
                <a:solidFill>
                  <a:srgbClr val="00568B"/>
                </a:solidFill>
                <a:latin typeface="Arial Black"/>
                <a:cs typeface="Arial Black"/>
              </a:rPr>
              <a:t>DÉVELOPPEMENT</a:t>
            </a:r>
            <a:r>
              <a:rPr sz="751" spc="-27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92" dirty="0">
                <a:solidFill>
                  <a:srgbClr val="00568B"/>
                </a:solidFill>
                <a:latin typeface="Arial Black"/>
                <a:cs typeface="Arial Black"/>
              </a:rPr>
              <a:t>DURABLE</a:t>
            </a:r>
            <a:r>
              <a:rPr sz="751" spc="-27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81" dirty="0">
                <a:solidFill>
                  <a:srgbClr val="00568B"/>
                </a:solidFill>
                <a:latin typeface="Arial Black"/>
                <a:cs typeface="Arial Black"/>
              </a:rPr>
              <a:t>DE</a:t>
            </a:r>
            <a:r>
              <a:rPr sz="751" spc="-27" dirty="0">
                <a:solidFill>
                  <a:srgbClr val="00568B"/>
                </a:solidFill>
                <a:latin typeface="Arial Black"/>
                <a:cs typeface="Arial Black"/>
              </a:rPr>
              <a:t> </a:t>
            </a:r>
            <a:r>
              <a:rPr sz="751" spc="-65" dirty="0">
                <a:solidFill>
                  <a:srgbClr val="00568B"/>
                </a:solidFill>
                <a:latin typeface="Arial Black"/>
                <a:cs typeface="Arial Black"/>
              </a:rPr>
              <a:t>L’ONU</a:t>
            </a:r>
            <a:endParaRPr sz="75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987222" y="1051170"/>
            <a:ext cx="6664036" cy="407442"/>
          </a:xfrm>
          <a:prstGeom prst="rect">
            <a:avLst/>
          </a:prstGeom>
        </p:spPr>
        <p:txBody>
          <a:bodyPr vert="horz" wrap="square" lIns="0" tIns="8659" rIns="0" bIns="0" rtlCol="0" anchor="ctr">
            <a:spAutoFit/>
          </a:bodyPr>
          <a:lstStyle/>
          <a:p>
            <a:pPr marL="8660">
              <a:lnSpc>
                <a:spcPct val="100000"/>
              </a:lnSpc>
              <a:spcBef>
                <a:spcPts val="68"/>
              </a:spcBef>
            </a:pPr>
            <a:r>
              <a:rPr spc="-365" dirty="0"/>
              <a:t>STRATÉGIE</a:t>
            </a:r>
            <a:r>
              <a:rPr spc="-181" dirty="0"/>
              <a:t> </a:t>
            </a:r>
            <a:r>
              <a:rPr spc="-273" dirty="0"/>
              <a:t>DE</a:t>
            </a:r>
            <a:r>
              <a:rPr spc="-181" dirty="0"/>
              <a:t> </a:t>
            </a:r>
            <a:r>
              <a:rPr spc="-313" dirty="0"/>
              <a:t>DÉVELOPPEMENT</a:t>
            </a:r>
            <a:r>
              <a:rPr spc="-181" dirty="0"/>
              <a:t> </a:t>
            </a:r>
            <a:r>
              <a:rPr spc="-304" dirty="0"/>
              <a:t>DURABLE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987222" y="1460109"/>
            <a:ext cx="9192057" cy="301366"/>
          </a:xfrm>
          <a:prstGeom prst="rect">
            <a:avLst/>
          </a:prstGeom>
        </p:spPr>
        <p:txBody>
          <a:bodyPr vert="horz" wrap="square" lIns="0" tIns="19051" rIns="0" bIns="0" rtlCol="0">
            <a:spAutoFit/>
          </a:bodyPr>
          <a:lstStyle/>
          <a:p>
            <a:pPr marL="8660" marR="3464" defTabSz="609585">
              <a:lnSpc>
                <a:spcPts val="1091"/>
              </a:lnSpc>
              <a:spcBef>
                <a:spcPts val="151"/>
              </a:spcBef>
            </a:pPr>
            <a:r>
              <a:rPr sz="955" spc="-5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955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2030,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population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Québec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forme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13" dirty="0">
                <a:solidFill>
                  <a:srgbClr val="231F20"/>
                </a:solidFill>
                <a:latin typeface="Arial"/>
                <a:cs typeface="Arial"/>
              </a:rPr>
              <a:t>communauté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7" dirty="0">
                <a:solidFill>
                  <a:srgbClr val="231F20"/>
                </a:solidFill>
                <a:latin typeface="Arial"/>
                <a:cs typeface="Arial"/>
              </a:rPr>
              <a:t>engagée,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solidaire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13" dirty="0">
                <a:solidFill>
                  <a:srgbClr val="231F20"/>
                </a:solidFill>
                <a:latin typeface="Arial"/>
                <a:cs typeface="Arial"/>
              </a:rPr>
              <a:t>inclusive.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Elle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profite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d’un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7" dirty="0">
                <a:solidFill>
                  <a:srgbClr val="231F20"/>
                </a:solidFill>
                <a:latin typeface="Arial"/>
                <a:cs typeface="Arial"/>
              </a:rPr>
              <a:t>environnement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13" dirty="0">
                <a:solidFill>
                  <a:srgbClr val="231F20"/>
                </a:solidFill>
                <a:latin typeface="Arial"/>
                <a:cs typeface="Arial"/>
              </a:rPr>
              <a:t>sain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résilient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face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7" dirty="0">
                <a:solidFill>
                  <a:srgbClr val="231F20"/>
                </a:solidFill>
                <a:latin typeface="Arial"/>
                <a:cs typeface="Arial"/>
              </a:rPr>
              <a:t>aux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13" dirty="0">
                <a:solidFill>
                  <a:srgbClr val="231F20"/>
                </a:solidFill>
                <a:latin typeface="Arial"/>
                <a:cs typeface="Arial"/>
              </a:rPr>
              <a:t>changements</a:t>
            </a:r>
            <a:r>
              <a:rPr sz="955" spc="-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7" dirty="0">
                <a:solidFill>
                  <a:srgbClr val="231F20"/>
                </a:solidFill>
                <a:latin typeface="Arial"/>
                <a:cs typeface="Arial"/>
              </a:rPr>
              <a:t>climatiques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55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récolte</a:t>
            </a:r>
            <a:r>
              <a:rPr sz="955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955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fruits</a:t>
            </a:r>
            <a:r>
              <a:rPr sz="955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d’une</a:t>
            </a:r>
            <a:r>
              <a:rPr sz="955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économie</a:t>
            </a:r>
            <a:r>
              <a:rPr sz="955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7" dirty="0">
                <a:solidFill>
                  <a:srgbClr val="231F20"/>
                </a:solidFill>
                <a:latin typeface="Arial"/>
                <a:cs typeface="Arial"/>
              </a:rPr>
              <a:t>juste,</a:t>
            </a:r>
            <a:r>
              <a:rPr sz="955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verte</a:t>
            </a:r>
            <a:r>
              <a:rPr sz="955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955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5" spc="-7" dirty="0">
                <a:solidFill>
                  <a:srgbClr val="231F20"/>
                </a:solidFill>
                <a:latin typeface="Arial"/>
                <a:cs typeface="Arial"/>
              </a:rPr>
              <a:t>prospère.</a:t>
            </a:r>
            <a:endParaRPr sz="95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995882" y="1865506"/>
            <a:ext cx="10203873" cy="210385"/>
          </a:xfrm>
          <a:prstGeom prst="rect">
            <a:avLst/>
          </a:prstGeom>
          <a:solidFill>
            <a:srgbClr val="047EBC"/>
          </a:solidFill>
        </p:spPr>
        <p:txBody>
          <a:bodyPr vert="horz" wrap="square" lIns="0" tIns="21215" rIns="0" bIns="0" rtlCol="0">
            <a:spAutoFit/>
          </a:bodyPr>
          <a:lstStyle/>
          <a:p>
            <a:pPr algn="ctr" defTabSz="609585">
              <a:spcBef>
                <a:spcPts val="167"/>
              </a:spcBef>
            </a:pPr>
            <a:r>
              <a:rPr sz="1228" spc="4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2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28" spc="-85" dirty="0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sz="1228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28" spc="-7" dirty="0">
                <a:solidFill>
                  <a:srgbClr val="FFFFFF"/>
                </a:solidFill>
                <a:latin typeface="Arial"/>
                <a:cs typeface="Arial"/>
              </a:rPr>
              <a:t>COLLECTIFS</a:t>
            </a:r>
            <a:endParaRPr sz="122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48" name="object 14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949581" y="3094153"/>
            <a:ext cx="997527" cy="1281199"/>
          </a:xfrm>
          <a:prstGeom prst="rect">
            <a:avLst/>
          </a:prstGeom>
        </p:spPr>
      </p:pic>
      <p:sp>
        <p:nvSpPr>
          <p:cNvPr id="149" name="object 149"/>
          <p:cNvSpPr txBox="1"/>
          <p:nvPr/>
        </p:nvSpPr>
        <p:spPr>
          <a:xfrm>
            <a:off x="8421545" y="4354805"/>
            <a:ext cx="1960419" cy="147170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114305" indent="-106079" defTabSz="609585">
              <a:spcBef>
                <a:spcPts val="68"/>
              </a:spcBef>
              <a:buFontTx/>
              <a:buAutoNum type="arabicPeriod" startAt="9"/>
              <a:tabLst>
                <a:tab pos="114738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jeu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libre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mobilité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indépendante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128" indent="-158901" defTabSz="609585">
              <a:spcBef>
                <a:spcPts val="600"/>
              </a:spcBef>
              <a:buFontTx/>
              <a:buAutoNum type="arabicPeriod" startAt="9"/>
              <a:tabLst>
                <a:tab pos="16756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culture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751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patrimoine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128" indent="-158901" defTabSz="609585">
              <a:spcBef>
                <a:spcPts val="600"/>
              </a:spcBef>
              <a:buFontTx/>
              <a:buAutoNum type="arabicPeriod" startAt="9"/>
              <a:tabLst>
                <a:tab pos="16756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réseau communautaire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durable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128" indent="-158901" defTabSz="609585">
              <a:spcBef>
                <a:spcPts val="600"/>
              </a:spcBef>
              <a:buFontTx/>
              <a:buAutoNum type="arabicPeriod" startAt="9"/>
              <a:tabLst>
                <a:tab pos="16756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Le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soutien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à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l’animation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milieux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751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17" dirty="0">
                <a:solidFill>
                  <a:srgbClr val="231F20"/>
                </a:solidFill>
                <a:latin typeface="Arial"/>
                <a:cs typeface="Arial"/>
              </a:rPr>
              <a:t>vie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128" indent="-158901" defTabSz="609585">
              <a:spcBef>
                <a:spcPts val="600"/>
              </a:spcBef>
              <a:buFontTx/>
              <a:buAutoNum type="arabicPeriod" startAt="9"/>
              <a:tabLst>
                <a:tab pos="16756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mobilisation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collective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128" indent="-158901" defTabSz="609585">
              <a:spcBef>
                <a:spcPts val="600"/>
              </a:spcBef>
              <a:buFontTx/>
              <a:buAutoNum type="arabicPeriod" startAt="9"/>
              <a:tabLst>
                <a:tab pos="16756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L’accessibilité</a:t>
            </a:r>
            <a:r>
              <a:rPr sz="751" spc="-5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universelle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128" indent="-158901" defTabSz="609585">
              <a:spcBef>
                <a:spcPts val="600"/>
              </a:spcBef>
              <a:buFontTx/>
              <a:buAutoNum type="arabicPeriod" startAt="9"/>
              <a:tabLst>
                <a:tab pos="16756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Diversité,</a:t>
            </a:r>
            <a:r>
              <a:rPr sz="75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équité</a:t>
            </a:r>
            <a:r>
              <a:rPr sz="75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75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inclusion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7128" indent="-158901" defTabSz="609585">
              <a:spcBef>
                <a:spcPts val="600"/>
              </a:spcBef>
              <a:buFontTx/>
              <a:buAutoNum type="arabicPeriod" startAt="9"/>
              <a:tabLst>
                <a:tab pos="167561" algn="l"/>
              </a:tabLst>
            </a:pP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751" spc="-2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dirty="0">
                <a:solidFill>
                  <a:srgbClr val="231F20"/>
                </a:solidFill>
                <a:latin typeface="Arial"/>
                <a:cs typeface="Arial"/>
              </a:rPr>
              <a:t>organisation</a:t>
            </a:r>
            <a:r>
              <a:rPr sz="751" spc="-2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1" spc="-7" dirty="0">
                <a:solidFill>
                  <a:srgbClr val="231F20"/>
                </a:solidFill>
                <a:latin typeface="Arial"/>
                <a:cs typeface="Arial"/>
              </a:rPr>
              <a:t>exemplaire</a:t>
            </a:r>
            <a:endParaRPr sz="75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27" descr="Fléchette avec trois flèches sur cercle rouge">
            <a:extLst>
              <a:ext uri="{FF2B5EF4-FFF2-40B4-BE49-F238E27FC236}">
                <a16:creationId xmlns:a16="http://schemas.microsoft.com/office/drawing/2014/main" id="{06B75712-6A40-44F7-B02F-94BFCEE2E5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r="31929"/>
          <a:stretch/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EBFFB5B-5F98-A8E9-17D1-551C3762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Exemples d’indicateurs</a:t>
            </a:r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0236812C-FCF3-0E41-7BF6-CBAC580BF8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7" y="2119816"/>
            <a:ext cx="1419423" cy="1343212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9646B-3613-1B53-4DF3-F2249F58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baseline="30000" dirty="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5EB21-5961-A1F8-C0FF-999CD0CD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8E8-1678-415B-AAE0-A9EB6CE8E1A0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655743E-3630-B01C-B219-0606978BBBCE}"/>
              </a:ext>
            </a:extLst>
          </p:cNvPr>
          <p:cNvSpPr txBox="1"/>
          <p:nvPr/>
        </p:nvSpPr>
        <p:spPr>
          <a:xfrm>
            <a:off x="1721917" y="2343190"/>
            <a:ext cx="43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568B"/>
                </a:solidFill>
                <a:latin typeface="Arial Black" panose="020B0A04020102020204" pitchFamily="34" charset="0"/>
              </a:rPr>
              <a:t>Cohésion</a:t>
            </a:r>
            <a:r>
              <a:rPr lang="fr-CA" b="1" dirty="0">
                <a:solidFill>
                  <a:srgbClr val="00568B"/>
                </a:solidFill>
                <a:latin typeface="Arial Black" panose="020B0A04020102020204" pitchFamily="34" charset="0"/>
              </a:rPr>
              <a:t> </a:t>
            </a:r>
            <a:r>
              <a:rPr lang="fr-CA" sz="2400" b="1" dirty="0">
                <a:solidFill>
                  <a:srgbClr val="00568B"/>
                </a:solidFill>
                <a:latin typeface="Arial Black" panose="020B0A04020102020204" pitchFamily="34" charset="0"/>
              </a:rPr>
              <a:t>sociale</a:t>
            </a:r>
            <a:endParaRPr lang="fr-CA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E25FA3F-E809-1A25-C773-5A021D3CCFE1}"/>
              </a:ext>
            </a:extLst>
          </p:cNvPr>
          <p:cNvSpPr txBox="1"/>
          <p:nvPr/>
        </p:nvSpPr>
        <p:spPr>
          <a:xfrm>
            <a:off x="1857169" y="2791422"/>
            <a:ext cx="6617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 de perception du sentiment de sécurité : sondage citoyen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2204298-3BE4-91C1-F300-0142A191F77C}"/>
              </a:ext>
            </a:extLst>
          </p:cNvPr>
          <p:cNvSpPr txBox="1"/>
          <p:nvPr/>
        </p:nvSpPr>
        <p:spPr>
          <a:xfrm>
            <a:off x="1863108" y="4607072"/>
            <a:ext cx="61632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CA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Pourcentage de citoyens mobilisés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9EC7738-87DF-203D-DF24-E817F1021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" y="4138563"/>
            <a:ext cx="1495634" cy="153373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7D380CC-DAA4-5479-CA6A-0C3C02A23814}"/>
              </a:ext>
            </a:extLst>
          </p:cNvPr>
          <p:cNvSpPr txBox="1"/>
          <p:nvPr/>
        </p:nvSpPr>
        <p:spPr>
          <a:xfrm>
            <a:off x="1762170" y="4496492"/>
            <a:ext cx="327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00568B"/>
                </a:solidFill>
                <a:latin typeface="Arial Black" panose="020B0A04020102020204" pitchFamily="34" charset="0"/>
              </a:rPr>
              <a:t>Transition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46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51523A-F220-4746-93F0-21709910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69985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démarche des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endPara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DDC235-C9C7-457D-9BDD-70EEDD1BB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1567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Construire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écosystème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d’indicateurs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démontrant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les relations de causes à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effets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entre les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indicateurs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relevant de la SDD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Mesurer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répercussions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des actions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initiées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par la Ville de Québec et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matière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durable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Atteindre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cibles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durable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l'ONU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auxquelles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la Ville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s’est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engagée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que 5" descr="Panneau de signalisation avec un remplissage uni">
            <a:extLst>
              <a:ext uri="{FF2B5EF4-FFF2-40B4-BE49-F238E27FC236}">
                <a16:creationId xmlns:a16="http://schemas.microsoft.com/office/drawing/2014/main" id="{33EFA04F-2B1C-B266-D671-AF347E23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51876A77-D37E-0248-9411-CAE317FF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 kern="1200" baseline="30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Stratégie de développement durable • Ville de Québec | Mai 2023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1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1523A-F220-4746-93F0-21709910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33212" cy="1325563"/>
          </a:xfrm>
        </p:spPr>
        <p:txBody>
          <a:bodyPr/>
          <a:lstStyle/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Provenance des indicateurs choisis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DDC235-C9C7-457D-9BDD-70EEDD1BB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207" y="1259446"/>
            <a:ext cx="11218676" cy="4421826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0" indent="0">
              <a:buNone/>
            </a:pP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dirty="0">
                <a:latin typeface="Arial"/>
                <a:cs typeface="Arial"/>
              </a:rPr>
              <a:t>Indicateurs ONU dont la Ville possède les données de mesure nécessaires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Indicateurs ISO dont les données certifiées sont actuellement mesurées et compilées (la Ville possède une certification ISO-37120 depuis 2017 – statut actuel : platine)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Indicateurs actuellement suivis ou en construction par des professionnels au sein des différents services et unités administratives de la Ville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Indicateurs actuellement suivis dans le budget de Ville, découlant des huit services rendus par la Ville</a:t>
            </a:r>
          </a:p>
          <a:p>
            <a:endParaRPr lang="fr-CA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717F8AE-FEEE-FF49-B4EF-A605218C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/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</p:spTree>
    <p:extLst>
      <p:ext uri="{BB962C8B-B14F-4D97-AF65-F5344CB8AC3E}">
        <p14:creationId xmlns:p14="http://schemas.microsoft.com/office/powerpoint/2010/main" val="83636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1523A-F220-4746-93F0-21709910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799618" cy="1325563"/>
          </a:xfrm>
        </p:spPr>
        <p:txBody>
          <a:bodyPr/>
          <a:lstStyle/>
          <a:p>
            <a:r>
              <a:rPr lang="fr-CA" b="1" dirty="0"/>
              <a:t>Relation de causes à effets  - exemple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35D9FA3-1A00-494A-930F-7CECFC1E1BC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2178190"/>
              </p:ext>
            </p:extLst>
          </p:nvPr>
        </p:nvGraphicFramePr>
        <p:xfrm>
          <a:off x="0" y="1991874"/>
          <a:ext cx="12191999" cy="405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402">
                  <a:extLst>
                    <a:ext uri="{9D8B030D-6E8A-4147-A177-3AD203B41FA5}">
                      <a16:colId xmlns:a16="http://schemas.microsoft.com/office/drawing/2014/main" val="2368919830"/>
                    </a:ext>
                  </a:extLst>
                </a:gridCol>
                <a:gridCol w="1953119">
                  <a:extLst>
                    <a:ext uri="{9D8B030D-6E8A-4147-A177-3AD203B41FA5}">
                      <a16:colId xmlns:a16="http://schemas.microsoft.com/office/drawing/2014/main" val="2532839757"/>
                    </a:ext>
                  </a:extLst>
                </a:gridCol>
                <a:gridCol w="1997761">
                  <a:extLst>
                    <a:ext uri="{9D8B030D-6E8A-4147-A177-3AD203B41FA5}">
                      <a16:colId xmlns:a16="http://schemas.microsoft.com/office/drawing/2014/main" val="921336954"/>
                    </a:ext>
                  </a:extLst>
                </a:gridCol>
                <a:gridCol w="2087045">
                  <a:extLst>
                    <a:ext uri="{9D8B030D-6E8A-4147-A177-3AD203B41FA5}">
                      <a16:colId xmlns:a16="http://schemas.microsoft.com/office/drawing/2014/main" val="4279267340"/>
                    </a:ext>
                  </a:extLst>
                </a:gridCol>
                <a:gridCol w="1953119">
                  <a:extLst>
                    <a:ext uri="{9D8B030D-6E8A-4147-A177-3AD203B41FA5}">
                      <a16:colId xmlns:a16="http://schemas.microsoft.com/office/drawing/2014/main" val="202078266"/>
                    </a:ext>
                  </a:extLst>
                </a:gridCol>
                <a:gridCol w="2783553">
                  <a:extLst>
                    <a:ext uri="{9D8B030D-6E8A-4147-A177-3AD203B41FA5}">
                      <a16:colId xmlns:a16="http://schemas.microsoft.com/office/drawing/2014/main" val="3573286"/>
                    </a:ext>
                  </a:extLst>
                </a:gridCol>
              </a:tblGrid>
              <a:tr h="13242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dirty="0"/>
                        <a:t>Défi collectif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Niveau 1</a:t>
                      </a:r>
                    </a:p>
                    <a:p>
                      <a:r>
                        <a:rPr lang="fr-FR" dirty="0"/>
                        <a:t>Indicateur Macro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Niveau 2</a:t>
                      </a:r>
                    </a:p>
                    <a:p>
                      <a:r>
                        <a:rPr lang="fr-FR" dirty="0"/>
                        <a:t>Indicateur tactique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Niveau 3</a:t>
                      </a:r>
                    </a:p>
                    <a:p>
                      <a:r>
                        <a:rPr lang="fr-FR" dirty="0"/>
                        <a:t>Indicateur opérationnel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Niveau 4</a:t>
                      </a:r>
                    </a:p>
                    <a:p>
                      <a:r>
                        <a:rPr lang="fr-FR" dirty="0"/>
                        <a:t>Indicateur opérationnel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Projet relevant du PTAC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58808"/>
                  </a:ext>
                </a:extLst>
              </a:tr>
              <a:tr h="27284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b="1" dirty="0"/>
                        <a:t>Décarbonisation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Émissions de gaz à effet de serre (en t. </a:t>
                      </a:r>
                      <a:r>
                        <a:rPr lang="fr-FR" sz="1400" b="1" dirty="0" err="1"/>
                        <a:t>éq</a:t>
                      </a:r>
                      <a:r>
                        <a:rPr lang="fr-FR" sz="1400" b="1" dirty="0"/>
                        <a:t>. CO2/</a:t>
                      </a:r>
                      <a:r>
                        <a:rPr lang="fr-FR" sz="1400" b="1" dirty="0" err="1"/>
                        <a:t>hab</a:t>
                      </a:r>
                      <a:r>
                        <a:rPr lang="fr-FR" sz="14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Investissement dans les réseaux de mobilité active (en $/</a:t>
                      </a:r>
                      <a:r>
                        <a:rPr lang="fr-FR" sz="1400" b="1" dirty="0" err="1"/>
                        <a:t>hab</a:t>
                      </a:r>
                      <a:r>
                        <a:rPr lang="fr-FR" sz="1400" b="1" dirty="0"/>
                        <a:t>)</a:t>
                      </a:r>
                    </a:p>
                    <a:p>
                      <a:pPr lvl="0">
                        <a:buNone/>
                      </a:pPr>
                      <a:endParaRPr lang="fr-FR" sz="1400" b="1" dirty="0"/>
                    </a:p>
                    <a:p>
                      <a:pPr lvl="0">
                        <a:buNone/>
                      </a:pPr>
                      <a:r>
                        <a:rPr lang="fr-FR" sz="1400" b="0" i="1" dirty="0"/>
                        <a:t>*Ne représente qu'un des indicateurs tactiques liés aux émissions de GES</a:t>
                      </a:r>
                    </a:p>
                    <a:p>
                      <a:pPr lvl="0">
                        <a:buNone/>
                      </a:pPr>
                      <a:endParaRPr lang="fr-FR" sz="1400" b="1" dirty="0"/>
                    </a:p>
                    <a:p>
                      <a:pPr lvl="0">
                        <a:buNone/>
                      </a:pP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400" b="1" i="0" u="none" strike="noStrike" noProof="0" dirty="0">
                          <a:latin typeface="Calibri"/>
                        </a:rPr>
                        <a:t>Pourcentage (%) d’usagers utilisant un mode de déplacement pour travailler autre qu’un véhicule personnel (ISO)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i="0" u="none" strike="noStrike" noProof="0" dirty="0">
                          <a:latin typeface="Calibri"/>
                        </a:rPr>
                        <a:t>Km de pistes cyclables </a:t>
                      </a:r>
                      <a:endParaRPr lang="fr-FR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i="0" u="none" strike="noStrike" noProof="0" dirty="0">
                          <a:latin typeface="Calibri"/>
                        </a:rPr>
                        <a:t>(par 100 000 </a:t>
                      </a:r>
                      <a:r>
                        <a:rPr lang="fr-FR" sz="1400" b="1" i="0" u="none" strike="noStrike" noProof="0" dirty="0" err="1">
                          <a:latin typeface="Calibri"/>
                        </a:rPr>
                        <a:t>hab</a:t>
                      </a:r>
                      <a:r>
                        <a:rPr lang="fr-FR" sz="1400" b="1" i="0" u="none" strike="noStrike" noProof="0" dirty="0">
                          <a:latin typeface="Calibri"/>
                        </a:rPr>
                        <a:t>)</a:t>
                      </a:r>
                      <a:endParaRPr lang="fr-FR" dirty="0"/>
                    </a:p>
                    <a:p>
                      <a:pPr lvl="0">
                        <a:buNone/>
                      </a:pP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Déplacements actifs </a:t>
                      </a:r>
                    </a:p>
                    <a:p>
                      <a:endParaRPr lang="fr-FR" sz="1400" b="1" dirty="0"/>
                    </a:p>
                    <a:p>
                      <a:r>
                        <a:rPr lang="fr-FR" sz="1400" b="1" dirty="0"/>
                        <a:t>Ex. d’actions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Implantation d’un réseau hivernal actif (vélo, ski de fond, raquette, etc.)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1" dirty="0"/>
                        <a:t>Offre de vélos à assistance électrique en libre-service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fr-FR" sz="1400" b="1" dirty="0"/>
                        <a:t>Ajout de 70 km au réseau cyclable en cinq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5181"/>
                  </a:ext>
                </a:extLst>
              </a:tr>
            </a:tbl>
          </a:graphicData>
        </a:graphic>
      </p:graphicFrame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717F8AE-FEEE-FF49-B4EF-A605218C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 | Mai 2023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812C115-151E-954A-A538-A9FEEFBD6333}"/>
              </a:ext>
            </a:extLst>
          </p:cNvPr>
          <p:cNvCxnSpPr>
            <a:cxnSpLocks/>
          </p:cNvCxnSpPr>
          <p:nvPr/>
        </p:nvCxnSpPr>
        <p:spPr>
          <a:xfrm>
            <a:off x="166830" y="1762829"/>
            <a:ext cx="118572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2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51523A-F220-4746-93F0-21709910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1091"/>
            <a:ext cx="10233212" cy="1325563"/>
          </a:xfrm>
        </p:spPr>
        <p:txBody>
          <a:bodyPr/>
          <a:lstStyle/>
          <a:p>
            <a:r>
              <a:rPr lang="fr-CA" b="1" dirty="0"/>
              <a:t>Difficultés rencontrées  - exemples</a:t>
            </a:r>
            <a:endParaRPr lang="fr-CA" dirty="0">
              <a:cs typeface="Calibri Light"/>
            </a:endParaRP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717F8AE-FEEE-FF49-B4EF-A605218C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223"/>
            <a:ext cx="5636491" cy="365125"/>
          </a:xfrm>
        </p:spPr>
        <p:txBody>
          <a:bodyPr/>
          <a:lstStyle/>
          <a:p>
            <a:r>
              <a:rPr lang="fr-CA" baseline="30000">
                <a:solidFill>
                  <a:srgbClr val="000000"/>
                </a:solidFill>
              </a:rPr>
              <a:t>Stratégie de développement durable • Ville de Québec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1A874D-CEE1-43F7-9FEC-DE023A769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39876"/>
            <a:ext cx="10898264" cy="293712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sz="3200" dirty="0">
                <a:ea typeface="+mn-lt"/>
                <a:cs typeface="+mn-lt"/>
              </a:rPr>
              <a:t>Les relations de causes à effets indirects entre certains indicateurs sont difficilement quantifiables.</a:t>
            </a:r>
          </a:p>
          <a:p>
            <a:pPr marL="0" indent="0">
              <a:buNone/>
            </a:pPr>
            <a:endParaRPr lang="fr-F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3200" b="1" dirty="0">
                <a:cs typeface="Calibri"/>
              </a:rPr>
              <a:t>Exemple :</a:t>
            </a:r>
            <a:r>
              <a:rPr lang="fr-FR" sz="3200" dirty="0">
                <a:cs typeface="Calibri" panose="020F0502020204030204"/>
              </a:rPr>
              <a:t> Dans quelle mesure le nombre de personnes sans domicile affecte-t-il l'indice de défavorisation matérielle et sociale (IDMS)?</a:t>
            </a:r>
          </a:p>
          <a:p>
            <a:pPr marL="0" indent="0">
              <a:buNone/>
            </a:pPr>
            <a:endParaRPr lang="fr-FR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7053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43A31F89E4344ADB083D7C764638C" ma:contentTypeVersion="12" ma:contentTypeDescription="Crée un document." ma:contentTypeScope="" ma:versionID="adcaa435df8b28c56c66411401ec5503">
  <xsd:schema xmlns:xsd="http://www.w3.org/2001/XMLSchema" xmlns:xs="http://www.w3.org/2001/XMLSchema" xmlns:p="http://schemas.microsoft.com/office/2006/metadata/properties" xmlns:ns2="6fc4291b-7177-452f-930f-cf6b12c53efa" xmlns:ns3="f198c9e4-1438-48cd-8a63-a56a8d8fbcf5" targetNamespace="http://schemas.microsoft.com/office/2006/metadata/properties" ma:root="true" ma:fieldsID="e1b8e30e2eb21aa39c44905c2a6f0c2c" ns2:_="" ns3:_="">
    <xsd:import namespace="6fc4291b-7177-452f-930f-cf6b12c53efa"/>
    <xsd:import namespace="f198c9e4-1438-48cd-8a63-a56a8d8fb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4291b-7177-452f-930f-cf6b12c53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9eaa8290-3616-4126-84aa-16f277ca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c9e4-1438-48cd-8a63-a56a8d8fbcf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6e24875-ffe6-4baf-8c4a-8edb4613d52e}" ma:internalName="TaxCatchAll" ma:showField="CatchAllData" ma:web="f198c9e4-1438-48cd-8a63-a56a8d8fbc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98c9e4-1438-48cd-8a63-a56a8d8fbcf5">
      <UserInfo>
        <DisplayName>Bruneau-Dumoulin, Louis-Marc (DG-DIR)</DisplayName>
        <AccountId>118</AccountId>
        <AccountType/>
      </UserInfo>
      <UserInfo>
        <DisplayName>Harrisson, Jacinte (DG-CA)</DisplayName>
        <AccountId>144</AccountId>
        <AccountType/>
      </UserInfo>
      <UserInfo>
        <DisplayName>Grondin, Éric (EVC-DNVC)</DisplayName>
        <AccountId>146</AccountId>
        <AccountType/>
      </UserInfo>
    </SharedWithUsers>
    <TaxCatchAll xmlns="f198c9e4-1438-48cd-8a63-a56a8d8fbcf5" xsi:nil="true"/>
    <lcf76f155ced4ddcb4097134ff3c332f xmlns="6fc4291b-7177-452f-930f-cf6b12c53e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73289-16F8-4ACE-9BBB-AC2F84629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4291b-7177-452f-930f-cf6b12c53efa"/>
    <ds:schemaRef ds:uri="f198c9e4-1438-48cd-8a63-a56a8d8fb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112794-1DC1-41A0-8804-47C7F18ACAE1}">
  <ds:schemaRefs>
    <ds:schemaRef ds:uri="003645ca-0c88-4012-b8e1-a7c9b02eb133"/>
    <ds:schemaRef ds:uri="6a622a49-c044-4d05-adad-1c303cd1ca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198c9e4-1438-48cd-8a63-a56a8d8fbcf5"/>
    <ds:schemaRef ds:uri="6fc4291b-7177-452f-930f-cf6b12c53efa"/>
  </ds:schemaRefs>
</ds:datastoreItem>
</file>

<file path=customXml/itemProps3.xml><?xml version="1.0" encoding="utf-8"?>
<ds:datastoreItem xmlns:ds="http://schemas.openxmlformats.org/officeDocument/2006/customXml" ds:itemID="{3B5140C4-6E60-4394-9586-9FF69D6196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974</Words>
  <Application>Microsoft Office PowerPoint</Application>
  <PresentationFormat>Grand écran</PresentationFormat>
  <Paragraphs>157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Thème Office</vt:lpstr>
      <vt:lpstr>Thème Office</vt:lpstr>
      <vt:lpstr>1_Thème Office</vt:lpstr>
      <vt:lpstr>La stratégie de la Ville de Québec vers l’atteinte des objectifs de développement durable : place aux données</vt:lpstr>
      <vt:lpstr>La vision</vt:lpstr>
      <vt:lpstr>Stratégie du développement durable (SDD) (juin 2021)</vt:lpstr>
      <vt:lpstr>STRATÉGIE DE DÉVELOPPEMENT DURABLE</vt:lpstr>
      <vt:lpstr>Exemples d’indicateurs</vt:lpstr>
      <vt:lpstr>Objectifs de la démarche des données</vt:lpstr>
      <vt:lpstr>Provenance des indicateurs choisis</vt:lpstr>
      <vt:lpstr>Relation de causes à effets  - exemple</vt:lpstr>
      <vt:lpstr>Difficultés rencontrées  - exemples</vt:lpstr>
      <vt:lpstr>Difficultés rencontrées  - exemples</vt:lpstr>
      <vt:lpstr>Difficultés rencontrées - exemples</vt:lpstr>
      <vt:lpstr>Prochaines étapes</vt:lpstr>
      <vt:lpstr>Merci pour votre attention.  Période de questions et commentaires.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Demers, Annie (DG-DIR)</cp:lastModifiedBy>
  <cp:revision>60</cp:revision>
  <dcterms:created xsi:type="dcterms:W3CDTF">2021-09-10T19:07:08Z</dcterms:created>
  <dcterms:modified xsi:type="dcterms:W3CDTF">2023-05-24T18:45:42Z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0x010100C5E43A31F89E4344ADB083D7C764638C</vt:lpwstr>
  </property>
  <property fmtid="{D5CDD505-2E9C-101B-9397-08002B2CF9AE}" pid="3" name="MediaServiceImageTags">
    <vt:lpwstr/>
  </property>
</Properties>
</file>